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0" r:id="rId1"/>
  </p:sldMasterIdLst>
  <p:notesMasterIdLst>
    <p:notesMasterId r:id="rId86"/>
  </p:notesMasterIdLst>
  <p:handoutMasterIdLst>
    <p:handoutMasterId r:id="rId87"/>
  </p:handoutMasterIdLst>
  <p:sldIdLst>
    <p:sldId id="349" r:id="rId2"/>
    <p:sldId id="454" r:id="rId3"/>
    <p:sldId id="455" r:id="rId4"/>
    <p:sldId id="457" r:id="rId5"/>
    <p:sldId id="456" r:id="rId6"/>
    <p:sldId id="257" r:id="rId7"/>
    <p:sldId id="258" r:id="rId8"/>
    <p:sldId id="259" r:id="rId9"/>
    <p:sldId id="260" r:id="rId10"/>
    <p:sldId id="352" r:id="rId11"/>
    <p:sldId id="385" r:id="rId12"/>
    <p:sldId id="413" r:id="rId13"/>
    <p:sldId id="377" r:id="rId14"/>
    <p:sldId id="378" r:id="rId15"/>
    <p:sldId id="379" r:id="rId16"/>
    <p:sldId id="380" r:id="rId17"/>
    <p:sldId id="381" r:id="rId18"/>
    <p:sldId id="382" r:id="rId19"/>
    <p:sldId id="383" r:id="rId20"/>
    <p:sldId id="414" r:id="rId21"/>
    <p:sldId id="415" r:id="rId22"/>
    <p:sldId id="416" r:id="rId23"/>
    <p:sldId id="386" r:id="rId24"/>
    <p:sldId id="417" r:id="rId25"/>
    <p:sldId id="418" r:id="rId26"/>
    <p:sldId id="419" r:id="rId27"/>
    <p:sldId id="420" r:id="rId28"/>
    <p:sldId id="421" r:id="rId29"/>
    <p:sldId id="422" r:id="rId30"/>
    <p:sldId id="423" r:id="rId31"/>
    <p:sldId id="424" r:id="rId32"/>
    <p:sldId id="425" r:id="rId33"/>
    <p:sldId id="426" r:id="rId34"/>
    <p:sldId id="427" r:id="rId35"/>
    <p:sldId id="428" r:id="rId36"/>
    <p:sldId id="429" r:id="rId37"/>
    <p:sldId id="430" r:id="rId38"/>
    <p:sldId id="431" r:id="rId39"/>
    <p:sldId id="432" r:id="rId40"/>
    <p:sldId id="433" r:id="rId41"/>
    <p:sldId id="434" r:id="rId42"/>
    <p:sldId id="435" r:id="rId43"/>
    <p:sldId id="436" r:id="rId44"/>
    <p:sldId id="437" r:id="rId45"/>
    <p:sldId id="438" r:id="rId46"/>
    <p:sldId id="439" r:id="rId47"/>
    <p:sldId id="440" r:id="rId48"/>
    <p:sldId id="441" r:id="rId49"/>
    <p:sldId id="442" r:id="rId50"/>
    <p:sldId id="443" r:id="rId51"/>
    <p:sldId id="444" r:id="rId52"/>
    <p:sldId id="445" r:id="rId53"/>
    <p:sldId id="446" r:id="rId54"/>
    <p:sldId id="447" r:id="rId55"/>
    <p:sldId id="448" r:id="rId56"/>
    <p:sldId id="449" r:id="rId57"/>
    <p:sldId id="450" r:id="rId58"/>
    <p:sldId id="451" r:id="rId59"/>
    <p:sldId id="452" r:id="rId60"/>
    <p:sldId id="262" r:id="rId61"/>
    <p:sldId id="263" r:id="rId62"/>
    <p:sldId id="453" r:id="rId63"/>
    <p:sldId id="395" r:id="rId64"/>
    <p:sldId id="401" r:id="rId65"/>
    <p:sldId id="393" r:id="rId66"/>
    <p:sldId id="392" r:id="rId67"/>
    <p:sldId id="345" r:id="rId68"/>
    <p:sldId id="346" r:id="rId69"/>
    <p:sldId id="396" r:id="rId70"/>
    <p:sldId id="397" r:id="rId71"/>
    <p:sldId id="398" r:id="rId72"/>
    <p:sldId id="400" r:id="rId73"/>
    <p:sldId id="399" r:id="rId74"/>
    <p:sldId id="402" r:id="rId75"/>
    <p:sldId id="403" r:id="rId76"/>
    <p:sldId id="404" r:id="rId77"/>
    <p:sldId id="405" r:id="rId78"/>
    <p:sldId id="406" r:id="rId79"/>
    <p:sldId id="407" r:id="rId80"/>
    <p:sldId id="408" r:id="rId81"/>
    <p:sldId id="409" r:id="rId82"/>
    <p:sldId id="410" r:id="rId83"/>
    <p:sldId id="411" r:id="rId84"/>
    <p:sldId id="412" r:id="rId85"/>
  </p:sldIdLst>
  <p:sldSz cx="9144000" cy="5143500" type="screen16x9"/>
  <p:notesSz cx="6858000" cy="9144000"/>
  <p:defaultText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in Albiniak" initials="MA" lastIdx="2" clrIdx="0">
    <p:extLst>
      <p:ext uri="{19B8F6BF-5375-455C-9EA6-DF929625EA0E}">
        <p15:presenceInfo xmlns:p15="http://schemas.microsoft.com/office/powerpoint/2012/main" userId="e7caa5f61df7d3e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2D52"/>
    <a:srgbClr val="26437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yl pośredni 3 — Ak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202B0CA-FC54-4496-8BCA-5EF66A818D29}" styleName="Styl ciemny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Styl jasny 2 — Ak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38" d="100"/>
          <a:sy n="138" d="100"/>
        </p:scale>
        <p:origin x="834" y="120"/>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88" d="100"/>
          <a:sy n="88" d="100"/>
        </p:scale>
        <p:origin x="2682"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7-06T07:59:56.774" idx="2">
    <p:pos x="10" y="10"/>
    <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3889E5-94A8-4BFB-AF5D-63776A689619}" type="datetimeFigureOut">
              <a:rPr lang="pl-PL" smtClean="0"/>
              <a:pPr/>
              <a:t>25.03.2024</a:t>
            </a:fld>
            <a:endParaRPr lang="pl-PL"/>
          </a:p>
        </p:txBody>
      </p:sp>
      <p:sp>
        <p:nvSpPr>
          <p:cNvPr id="4" name="Symbol zastępczy stopki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5" name="Symbol zastępczy numeru slajd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523A5B-E496-450D-9999-935F27616874}" type="slidenum">
              <a:rPr lang="pl-PL" smtClean="0"/>
              <a:pPr/>
              <a:t>‹#›</a:t>
            </a:fld>
            <a:endParaRPr lang="pl-PL"/>
          </a:p>
        </p:txBody>
      </p:sp>
    </p:spTree>
    <p:extLst>
      <p:ext uri="{BB962C8B-B14F-4D97-AF65-F5344CB8AC3E}">
        <p14:creationId xmlns:p14="http://schemas.microsoft.com/office/powerpoint/2010/main" val="25728559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3F5C40-7709-7D40-B47A-8508ED5FE75B}" type="datetimeFigureOut">
              <a:rPr lang="pl-PL" smtClean="0"/>
              <a:pPr/>
              <a:t>25.03.2024</a:t>
            </a:fld>
            <a:endParaRPr lang="pl-PL"/>
          </a:p>
        </p:txBody>
      </p:sp>
      <p:sp>
        <p:nvSpPr>
          <p:cNvPr id="4" name="Symbol zastępczy obrazu slajdu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514D64-BFD3-464E-8A52-07B4CA58294A}" type="slidenum">
              <a:rPr lang="pl-PL" smtClean="0"/>
              <a:pPr/>
              <a:t>‹#›</a:t>
            </a:fld>
            <a:endParaRPr lang="pl-PL"/>
          </a:p>
        </p:txBody>
      </p:sp>
    </p:spTree>
    <p:extLst>
      <p:ext uri="{BB962C8B-B14F-4D97-AF65-F5344CB8AC3E}">
        <p14:creationId xmlns:p14="http://schemas.microsoft.com/office/powerpoint/2010/main" val="2346244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he 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bg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bg1"/>
                </a:solidFill>
                <a:latin typeface="+mn-lt"/>
                <a:ea typeface="+mn-ea"/>
                <a:cs typeface="+mn-cs"/>
              </a:defRPr>
            </a:lvl1pPr>
          </a:lstStyle>
          <a:p>
            <a:pPr>
              <a:defRPr/>
            </a:pPr>
            <a:fld id="{AC72383A-FC5E-430F-A880-725E69D4F437}" type="datetimeFigureOut">
              <a:rPr lang="pl-PL">
                <a:solidFill>
                  <a:prstClr val="white"/>
                </a:solidFill>
              </a:rPr>
              <a:pPr>
                <a:defRPr/>
              </a:pPr>
              <a:t>25.03.2024</a:t>
            </a:fld>
            <a:endParaRPr dirty="0">
              <a:solidFill>
                <a:prstClr val="white"/>
              </a:solidFill>
            </a:endParaRPr>
          </a:p>
        </p:txBody>
      </p:sp>
    </p:spTree>
    <p:extLst>
      <p:ext uri="{BB962C8B-B14F-4D97-AF65-F5344CB8AC3E}">
        <p14:creationId xmlns:p14="http://schemas.microsoft.com/office/powerpoint/2010/main" val="1834942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9" descr="logo_client.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0275" y="95250"/>
            <a:ext cx="1412875"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8"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7"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327D286E-6420-4188-B835-68E6F333249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15999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s Clean">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B9E79316-5AD4-489D-8F30-A45BAB140627}"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277734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Text">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4" name="Symbol zastępczy tekstu 3"/>
          <p:cNvSpPr>
            <a:spLocks noGrp="1"/>
          </p:cNvSpPr>
          <p:nvPr>
            <p:ph type="body" sz="quarter" idx="26"/>
          </p:nvPr>
        </p:nvSpPr>
        <p:spPr>
          <a:xfrm>
            <a:off x="457200" y="853641"/>
            <a:ext cx="8235950" cy="3907565"/>
          </a:xfrm>
        </p:spPr>
        <p:txBody>
          <a:bodyPr>
            <a:noAutofit/>
          </a:bodyPr>
          <a:lstStyle>
            <a:lvl1pPr marL="0" indent="0">
              <a:lnSpc>
                <a:spcPct val="150000"/>
              </a:lnSpc>
              <a:spcBef>
                <a:spcPts val="600"/>
              </a:spcBef>
              <a:buNone/>
              <a:defRPr lang="en-GB" sz="800" b="0" i="0"/>
            </a:lvl1pPr>
            <a:lvl2pPr indent="-457200">
              <a:defRPr/>
            </a:lvl2pPr>
            <a:lvl3pPr indent="-457200">
              <a:defRPr/>
            </a:lvl3pPr>
            <a:lvl4pPr indent="-457200">
              <a:defRPr/>
            </a:lvl4pPr>
            <a:lvl5pPr indent="-457200">
              <a:defRPr/>
            </a:lvl5pPr>
          </a:lstStyle>
          <a:p>
            <a:pPr lvl="0"/>
            <a:r>
              <a:rPr lang="pl-PL"/>
              <a:t>Kliknij, aby edytować style wzorca tekstu</a:t>
            </a:r>
          </a:p>
        </p:txBody>
      </p:sp>
      <p:sp>
        <p:nvSpPr>
          <p:cNvPr id="7" name="Symbol zastępczy numeru slajdu 5"/>
          <p:cNvSpPr>
            <a:spLocks noGrp="1"/>
          </p:cNvSpPr>
          <p:nvPr>
            <p:ph type="sldNum" sz="quarter" idx="27"/>
          </p:nvPr>
        </p:nvSpPr>
        <p:spPr>
          <a:xfrm>
            <a:off x="457200" y="4767263"/>
            <a:ext cx="412750" cy="273050"/>
          </a:xfrm>
          <a:noFill/>
        </p:spPr>
        <p:txBody>
          <a:bodyPr/>
          <a:lstStyle>
            <a:lvl1pPr>
              <a:defRPr>
                <a:solidFill>
                  <a:schemeClr val="accent1"/>
                </a:solidFill>
              </a:defRPr>
            </a:lvl1pPr>
          </a:lstStyle>
          <a:p>
            <a:fld id="{D81B5A7E-600A-4565-AA29-5712B2F9C7B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99794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 2 columns ">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26"/>
          </p:nvPr>
        </p:nvSpPr>
        <p:spPr>
          <a:xfrm>
            <a:off x="457200" y="853640"/>
            <a:ext cx="4085063"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3" name="Symbol zastępczy tekstu 3"/>
          <p:cNvSpPr>
            <a:spLocks noGrp="1"/>
          </p:cNvSpPr>
          <p:nvPr>
            <p:ph type="body" sz="quarter" idx="27"/>
          </p:nvPr>
        </p:nvSpPr>
        <p:spPr>
          <a:xfrm>
            <a:off x="4638908" y="853641"/>
            <a:ext cx="4054640" cy="3913622"/>
          </a:xfrm>
        </p:spPr>
        <p:txBody>
          <a:bodyPr/>
          <a:lstStyle>
            <a:lvl1pPr>
              <a:defRPr b="0"/>
            </a:lvl1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7" name="Symbol zastępczy stopki 4"/>
          <p:cNvSpPr>
            <a:spLocks noGrp="1"/>
          </p:cNvSpPr>
          <p:nvPr>
            <p:ph type="ftr" sz="quarter" idx="28"/>
          </p:nvPr>
        </p:nvSpPr>
        <p:spPr>
          <a:xfrm>
            <a:off x="1676400" y="4775200"/>
            <a:ext cx="5118100" cy="273050"/>
          </a:xfrm>
        </p:spPr>
        <p:txBody>
          <a:bodyPr/>
          <a:lstStyle>
            <a:lvl1pPr algn="l">
              <a:defRPr sz="1050"/>
            </a:lvl1pPr>
          </a:lstStyle>
          <a:p>
            <a:pPr>
              <a:defRPr/>
            </a:pPr>
            <a:r>
              <a:rPr lang="pl-PL">
                <a:solidFill>
                  <a:srgbClr val="26437E"/>
                </a:solidFill>
              </a:rPr>
              <a:t>Footer</a:t>
            </a:r>
          </a:p>
        </p:txBody>
      </p:sp>
      <p:sp>
        <p:nvSpPr>
          <p:cNvPr id="8"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4461DBF6-70F9-4D5D-91A3-6C7E1E671D8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937358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0AF6810E-EA94-499C-B513-14247041D2C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549870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Symbol zastępczy tekstu 13"/>
          <p:cNvSpPr>
            <a:spLocks noGrp="1"/>
          </p:cNvSpPr>
          <p:nvPr>
            <p:ph type="body" sz="quarter" idx="15"/>
          </p:nvPr>
        </p:nvSpPr>
        <p:spPr>
          <a:xfrm>
            <a:off x="457200" y="1335088"/>
            <a:ext cx="2378075" cy="252755"/>
          </a:xfrm>
        </p:spPr>
        <p:txBody>
          <a:bodyPr anchor="ctr">
            <a:normAutofit/>
          </a:bodyPr>
          <a:lstStyle>
            <a:lvl1pPr algn="ctr">
              <a:buNone/>
              <a:defRPr sz="1400" baseline="0">
                <a:solidFill>
                  <a:schemeClr val="tx2"/>
                </a:solidFill>
              </a:defRPr>
            </a:lvl1pPr>
          </a:lstStyle>
          <a:p>
            <a:pPr lvl="0"/>
            <a:r>
              <a:rPr lang="pl-PL"/>
              <a:t>Kliknij, aby edytować style wzorca tekstu</a:t>
            </a:r>
          </a:p>
        </p:txBody>
      </p:sp>
      <p:sp>
        <p:nvSpPr>
          <p:cNvPr id="16" name="Symbol zastępczy tekstu 13"/>
          <p:cNvSpPr>
            <a:spLocks noGrp="1"/>
          </p:cNvSpPr>
          <p:nvPr>
            <p:ph type="body" sz="quarter" idx="17"/>
          </p:nvPr>
        </p:nvSpPr>
        <p:spPr>
          <a:xfrm>
            <a:off x="457200" y="2187148"/>
            <a:ext cx="2378075" cy="1538416"/>
          </a:xfrm>
        </p:spPr>
        <p:txBody>
          <a:bodyPr>
            <a:noAutofit/>
          </a:bodyPr>
          <a:lstStyle>
            <a:lvl1pPr algn="ctr">
              <a:lnSpc>
                <a:spcPct val="150000"/>
              </a:lnSpc>
              <a:buNone/>
              <a:defRPr sz="1100" b="0" baseline="0">
                <a:solidFill>
                  <a:schemeClr val="bg2">
                    <a:lumMod val="10000"/>
                  </a:schemeClr>
                </a:solidFill>
              </a:defRPr>
            </a:lvl1pPr>
          </a:lstStyle>
          <a:p>
            <a:pPr lvl="0"/>
            <a:r>
              <a:rPr lang="pl-PL"/>
              <a:t>Kliknij, aby edytować style wzorca tekstu</a:t>
            </a:r>
          </a:p>
        </p:txBody>
      </p:sp>
      <p:sp>
        <p:nvSpPr>
          <p:cNvPr id="19" name="Symbol zastępczy tekstu 13"/>
          <p:cNvSpPr>
            <a:spLocks noGrp="1"/>
          </p:cNvSpPr>
          <p:nvPr>
            <p:ph type="body" sz="quarter" idx="16"/>
          </p:nvPr>
        </p:nvSpPr>
        <p:spPr>
          <a:xfrm>
            <a:off x="718751" y="4071948"/>
            <a:ext cx="1915297" cy="252755"/>
          </a:xfrm>
        </p:spPr>
        <p:txBody>
          <a:bodyPr anchor="ctr">
            <a:noAutofit/>
          </a:bodyPr>
          <a:lstStyle>
            <a:lvl1pPr algn="ctr">
              <a:buNone/>
              <a:defRPr sz="1000" b="1" baseline="0">
                <a:solidFill>
                  <a:schemeClr val="bg1"/>
                </a:solidFill>
              </a:defRPr>
            </a:lvl1pPr>
          </a:lstStyle>
          <a:p>
            <a:pPr lvl="0"/>
            <a:r>
              <a:rPr lang="pl-PL"/>
              <a:t>Kliknij, aby edytować style wzorca tekstu</a:t>
            </a:r>
          </a:p>
        </p:txBody>
      </p:sp>
      <p:sp>
        <p:nvSpPr>
          <p:cNvPr id="21" name="Symbol zastępczy tekstu 13"/>
          <p:cNvSpPr>
            <a:spLocks noGrp="1"/>
          </p:cNvSpPr>
          <p:nvPr>
            <p:ph type="body" sz="quarter" idx="18"/>
          </p:nvPr>
        </p:nvSpPr>
        <p:spPr>
          <a:xfrm>
            <a:off x="457200" y="1587843"/>
            <a:ext cx="2378075" cy="339811"/>
          </a:xfrm>
        </p:spPr>
        <p:txBody>
          <a:bodyPr>
            <a:noAutofit/>
          </a:bodyPr>
          <a:lstStyle>
            <a:lvl1pPr algn="ctr">
              <a:lnSpc>
                <a:spcPct val="150000"/>
              </a:lnSpc>
              <a:buNone/>
              <a:defRPr sz="1100" b="0" baseline="0">
                <a:solidFill>
                  <a:schemeClr val="accent3"/>
                </a:solidFill>
              </a:defRPr>
            </a:lvl1pPr>
          </a:lstStyle>
          <a:p>
            <a:pPr lvl="0"/>
            <a:r>
              <a:rPr lang="pl-PL"/>
              <a:t>Kliknij, aby edytować style wzorca tekstu</a:t>
            </a:r>
          </a:p>
        </p:txBody>
      </p:sp>
      <p:sp>
        <p:nvSpPr>
          <p:cNvPr id="24" name="Symbol zastępczy tekstu 13"/>
          <p:cNvSpPr>
            <a:spLocks noGrp="1"/>
          </p:cNvSpPr>
          <p:nvPr>
            <p:ph type="body" sz="quarter" idx="19"/>
          </p:nvPr>
        </p:nvSpPr>
        <p:spPr>
          <a:xfrm>
            <a:off x="6286512" y="1335088"/>
            <a:ext cx="2378075" cy="252755"/>
          </a:xfrm>
        </p:spPr>
        <p:txBody>
          <a:bodyPr anchor="ctr">
            <a:normAutofit/>
          </a:bodyPr>
          <a:lstStyle>
            <a:lvl1pPr algn="ctr">
              <a:buNone/>
              <a:defRPr sz="1400">
                <a:solidFill>
                  <a:schemeClr val="accent2"/>
                </a:solidFill>
              </a:defRPr>
            </a:lvl1pPr>
          </a:lstStyle>
          <a:p>
            <a:pPr lvl="0"/>
            <a:r>
              <a:rPr lang="pl-PL"/>
              <a:t>Kliknij, aby edytować style wzorca tekstu</a:t>
            </a:r>
          </a:p>
        </p:txBody>
      </p:sp>
      <p:sp>
        <p:nvSpPr>
          <p:cNvPr id="25" name="Symbol zastępczy tekstu 13"/>
          <p:cNvSpPr>
            <a:spLocks noGrp="1"/>
          </p:cNvSpPr>
          <p:nvPr>
            <p:ph type="body" sz="quarter" idx="20"/>
          </p:nvPr>
        </p:nvSpPr>
        <p:spPr>
          <a:xfrm>
            <a:off x="628651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27" name="Symbol zastępczy tekstu 13"/>
          <p:cNvSpPr>
            <a:spLocks noGrp="1"/>
          </p:cNvSpPr>
          <p:nvPr>
            <p:ph type="body" sz="quarter" idx="21"/>
          </p:nvPr>
        </p:nvSpPr>
        <p:spPr>
          <a:xfrm>
            <a:off x="654806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28" name="Symbol zastępczy tekstu 13"/>
          <p:cNvSpPr>
            <a:spLocks noGrp="1"/>
          </p:cNvSpPr>
          <p:nvPr>
            <p:ph type="body" sz="quarter" idx="22"/>
          </p:nvPr>
        </p:nvSpPr>
        <p:spPr>
          <a:xfrm>
            <a:off x="628651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8" name="Symbol zastępczy tekstu 13"/>
          <p:cNvSpPr>
            <a:spLocks noGrp="1"/>
          </p:cNvSpPr>
          <p:nvPr>
            <p:ph type="body" sz="quarter" idx="23"/>
          </p:nvPr>
        </p:nvSpPr>
        <p:spPr>
          <a:xfrm>
            <a:off x="3375722" y="1335088"/>
            <a:ext cx="2378075" cy="252755"/>
          </a:xfrm>
        </p:spPr>
        <p:txBody>
          <a:bodyPr anchor="ctr">
            <a:normAutofit/>
          </a:bodyPr>
          <a:lstStyle>
            <a:lvl1pPr algn="ctr">
              <a:buNone/>
              <a:defRPr sz="1400">
                <a:solidFill>
                  <a:schemeClr val="tx2"/>
                </a:solidFill>
              </a:defRPr>
            </a:lvl1pPr>
          </a:lstStyle>
          <a:p>
            <a:pPr lvl="0"/>
            <a:r>
              <a:rPr lang="pl-PL"/>
              <a:t>Kliknij, aby edytować style wzorca tekstu</a:t>
            </a:r>
          </a:p>
        </p:txBody>
      </p:sp>
      <p:sp>
        <p:nvSpPr>
          <p:cNvPr id="39" name="Symbol zastępczy tekstu 13"/>
          <p:cNvSpPr>
            <a:spLocks noGrp="1"/>
          </p:cNvSpPr>
          <p:nvPr>
            <p:ph type="body" sz="quarter" idx="24"/>
          </p:nvPr>
        </p:nvSpPr>
        <p:spPr>
          <a:xfrm>
            <a:off x="337572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41" name="Symbol zastępczy tekstu 13"/>
          <p:cNvSpPr>
            <a:spLocks noGrp="1"/>
          </p:cNvSpPr>
          <p:nvPr>
            <p:ph type="body" sz="quarter" idx="25"/>
          </p:nvPr>
        </p:nvSpPr>
        <p:spPr>
          <a:xfrm>
            <a:off x="363727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42" name="Symbol zastępczy tekstu 13"/>
          <p:cNvSpPr>
            <a:spLocks noGrp="1"/>
          </p:cNvSpPr>
          <p:nvPr>
            <p:ph type="body" sz="quarter" idx="26"/>
          </p:nvPr>
        </p:nvSpPr>
        <p:spPr>
          <a:xfrm>
            <a:off x="337572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6" name="Symbol zastępczy tekstu 17"/>
          <p:cNvSpPr>
            <a:spLocks noGrp="1"/>
          </p:cNvSpPr>
          <p:nvPr>
            <p:ph type="body" sz="quarter" idx="27"/>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F7F3DBBC-5D43-456A-81FD-B9349C73EA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23986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0" name="Symbol zastępczy obiektu SmartArt 9"/>
          <p:cNvSpPr>
            <a:spLocks noGrp="1"/>
          </p:cNvSpPr>
          <p:nvPr>
            <p:ph type="dgm" sz="quarter" idx="15"/>
          </p:nvPr>
        </p:nvSpPr>
        <p:spPr>
          <a:xfrm>
            <a:off x="457199" y="853641"/>
            <a:ext cx="8236347" cy="3913622"/>
          </a:xfrm>
        </p:spPr>
        <p:txBody>
          <a:bodyPr lIns="0" rIns="0" rtlCol="0" anchor="ctr">
            <a:normAutofit/>
          </a:bodyPr>
          <a:lstStyle>
            <a:lvl1pPr algn="ctr">
              <a:buNone/>
              <a:defRPr/>
            </a:lvl1pPr>
          </a:lstStyle>
          <a:p>
            <a:pPr lvl="0"/>
            <a:r>
              <a:rPr lang="pl-PL" noProof="0"/>
              <a:t>Kliknij ikonę, aby dodać grafikę SmartArt</a:t>
            </a:r>
            <a:endParaRPr lang="pl-PL" noProof="0"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9758022E-329E-400D-AD7F-12FE8A0C87C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7398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wykresu 10"/>
          <p:cNvSpPr>
            <a:spLocks noGrp="1"/>
          </p:cNvSpPr>
          <p:nvPr>
            <p:ph type="chart" sz="quarter" idx="15"/>
          </p:nvPr>
        </p:nvSpPr>
        <p:spPr>
          <a:xfrm>
            <a:off x="457199" y="853641"/>
            <a:ext cx="8236347" cy="3913621"/>
          </a:xfrm>
        </p:spPr>
        <p:txBody>
          <a:bodyPr lIns="0" rIns="0" rtlCol="0" anchor="ctr">
            <a:normAutofit/>
          </a:bodyPr>
          <a:lstStyle>
            <a:lvl1pPr algn="ctr">
              <a:buNone/>
              <a:defRPr/>
            </a:lvl1pPr>
          </a:lstStyle>
          <a:p>
            <a:pPr lvl="0"/>
            <a:r>
              <a:rPr lang="pl-PL" noProof="0"/>
              <a:t>Kliknij ikonę, aby dodać wykres</a:t>
            </a:r>
            <a:endParaRPr lang="pl-PL" noProof="0" dirty="0"/>
          </a:p>
        </p:txBody>
      </p:sp>
      <p:sp>
        <p:nvSpPr>
          <p:cNvPr id="10"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CD4DBC9B-5A64-42D6-9DDE-D120B8919BA2}"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5489304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570E79E1-13C8-496C-A415-3FE841827C0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6184238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1 grey">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dirty="0">
                <a:solidFill>
                  <a:srgbClr val="B0BAC1"/>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BB735292-6F00-4480-960C-2FDCE7F3EA8B}"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26103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title slide to pri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bg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accent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accent1"/>
                </a:solidFill>
                <a:latin typeface="+mn-lt"/>
                <a:ea typeface="+mn-ea"/>
                <a:cs typeface="+mn-cs"/>
              </a:defRPr>
            </a:lvl1pPr>
          </a:lstStyle>
          <a:p>
            <a:pPr>
              <a:defRPr/>
            </a:pPr>
            <a:fld id="{C072DE6C-C653-46A3-9E77-CE7620E08E49}" type="datetimeFigureOut">
              <a:rPr lang="en-GB">
                <a:solidFill>
                  <a:srgbClr val="26437E"/>
                </a:solidFill>
              </a:rPr>
              <a:pPr>
                <a:defRPr/>
              </a:pPr>
              <a:t>25/03/2024</a:t>
            </a:fld>
            <a:endParaRPr lang="en-GB" dirty="0">
              <a:solidFill>
                <a:srgbClr val="26437E"/>
              </a:solidFill>
            </a:endParaRPr>
          </a:p>
        </p:txBody>
      </p:sp>
    </p:spTree>
    <p:extLst>
      <p:ext uri="{BB962C8B-B14F-4D97-AF65-F5344CB8AC3E}">
        <p14:creationId xmlns:p14="http://schemas.microsoft.com/office/powerpoint/2010/main" val="346705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chemeClr val="accent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DCF55782-ABF9-406C-A7F1-7A452BB90D7C}"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753832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2 grey">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95C9138A-1BDF-4E92-B3AB-A3AA645BC06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7030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FAA086B0-E499-47A1-8BEE-8F9CBFF7919A}"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2736771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3 grey">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lang="pl-PL" sz="1400" b="0" kern="1200" dirty="0">
                <a:solidFill>
                  <a:srgbClr val="B0BAC1"/>
                </a:solidFill>
                <a:latin typeface="+mn-lt"/>
                <a:ea typeface="+mn-ea"/>
                <a:cs typeface="+mn-cs"/>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lang="pl-PL" sz="1100" b="0" kern="1200" dirty="0" smtClean="0">
                <a:solidFill>
                  <a:srgbClr val="B0BAC1"/>
                </a:solidFill>
                <a:latin typeface="+mn-lt"/>
                <a:ea typeface="+mn-ea"/>
                <a:cs typeface="+mn-cs"/>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3C88DBA9-E3EC-46EF-9F1E-6B0AD0D9850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8275163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orld Map">
    <p:spTree>
      <p:nvGrpSpPr>
        <p:cNvPr id="1" name=""/>
        <p:cNvGrpSpPr/>
        <p:nvPr/>
      </p:nvGrpSpPr>
      <p:grpSpPr>
        <a:xfrm>
          <a:off x="0" y="0"/>
          <a:ext cx="0" cy="0"/>
          <a:chOff x="0" y="0"/>
          <a:chExt cx="0" cy="0"/>
        </a:xfrm>
      </p:grpSpPr>
      <p:pic>
        <p:nvPicPr>
          <p:cNvPr id="11" name="Obraz 5" descr="mapa.jpg"/>
          <p:cNvPicPr>
            <a:picLocks noChangeAspect="1"/>
          </p:cNvPicPr>
          <p:nvPr userDrawn="1"/>
        </p:nvPicPr>
        <p:blipFill>
          <a:blip r:embed="rId2">
            <a:extLst>
              <a:ext uri="{28A0092B-C50C-407E-A947-70E740481C1C}">
                <a14:useLocalDpi xmlns:a14="http://schemas.microsoft.com/office/drawing/2010/main" val="0"/>
              </a:ext>
            </a:extLst>
          </a:blip>
          <a:srcRect l="3973" t="12952" b="5927"/>
          <a:stretch>
            <a:fillRect/>
          </a:stretch>
        </p:blipFill>
        <p:spPr bwMode="auto">
          <a:xfrm>
            <a:off x="0" y="930275"/>
            <a:ext cx="8780463"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wal 3"/>
          <p:cNvSpPr/>
          <p:nvPr userDrawn="1"/>
        </p:nvSpPr>
        <p:spPr>
          <a:xfrm>
            <a:off x="1344613" y="1384300"/>
            <a:ext cx="1339850"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3" name="Owal 28"/>
          <p:cNvSpPr/>
          <p:nvPr userDrawn="1"/>
        </p:nvSpPr>
        <p:spPr>
          <a:xfrm>
            <a:off x="6716713" y="1244600"/>
            <a:ext cx="1338262"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Owal 31"/>
          <p:cNvSpPr/>
          <p:nvPr userDrawn="1"/>
        </p:nvSpPr>
        <p:spPr>
          <a:xfrm>
            <a:off x="4489450" y="1066800"/>
            <a:ext cx="1339850" cy="1339850"/>
          </a:xfrm>
          <a:prstGeom prst="ellipse">
            <a:avLst/>
          </a:prstGeom>
          <a:solidFill>
            <a:schemeClr val="accent4">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5" name="Owal 34"/>
          <p:cNvSpPr/>
          <p:nvPr userDrawn="1"/>
        </p:nvSpPr>
        <p:spPr>
          <a:xfrm>
            <a:off x="5080000" y="3016250"/>
            <a:ext cx="1339850" cy="1339850"/>
          </a:xfrm>
          <a:prstGeom prst="ellipse">
            <a:avLst/>
          </a:prstGeom>
          <a:solidFill>
            <a:schemeClr val="tx2">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344613" y="1606734"/>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19" name="Symbol zastępczy tekstu 6"/>
          <p:cNvSpPr>
            <a:spLocks noGrp="1"/>
          </p:cNvSpPr>
          <p:nvPr>
            <p:ph type="body" sz="quarter" idx="16"/>
          </p:nvPr>
        </p:nvSpPr>
        <p:spPr>
          <a:xfrm>
            <a:off x="1344613" y="2068009"/>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0" name="Symbol zastępczy tekstu 6"/>
          <p:cNvSpPr>
            <a:spLocks noGrp="1"/>
          </p:cNvSpPr>
          <p:nvPr>
            <p:ph type="body" sz="quarter" idx="17"/>
          </p:nvPr>
        </p:nvSpPr>
        <p:spPr>
          <a:xfrm>
            <a:off x="6716357" y="1467643"/>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1" name="Symbol zastępczy tekstu 6"/>
          <p:cNvSpPr>
            <a:spLocks noGrp="1"/>
          </p:cNvSpPr>
          <p:nvPr>
            <p:ph type="body" sz="quarter" idx="18"/>
          </p:nvPr>
        </p:nvSpPr>
        <p:spPr>
          <a:xfrm>
            <a:off x="6716357" y="1928918"/>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3" name="Symbol zastępczy tekstu 6"/>
          <p:cNvSpPr>
            <a:spLocks noGrp="1"/>
          </p:cNvSpPr>
          <p:nvPr>
            <p:ph type="body" sz="quarter" idx="19"/>
          </p:nvPr>
        </p:nvSpPr>
        <p:spPr>
          <a:xfrm>
            <a:off x="4489763" y="1289366"/>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4" name="Symbol zastępczy tekstu 6"/>
          <p:cNvSpPr>
            <a:spLocks noGrp="1"/>
          </p:cNvSpPr>
          <p:nvPr>
            <p:ph type="body" sz="quarter" idx="20"/>
          </p:nvPr>
        </p:nvSpPr>
        <p:spPr>
          <a:xfrm>
            <a:off x="4489763" y="1750641"/>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6" name="Symbol zastępczy tekstu 6"/>
          <p:cNvSpPr>
            <a:spLocks noGrp="1"/>
          </p:cNvSpPr>
          <p:nvPr>
            <p:ph type="body" sz="quarter" idx="21"/>
          </p:nvPr>
        </p:nvSpPr>
        <p:spPr>
          <a:xfrm>
            <a:off x="5080235" y="3238962"/>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7" name="Symbol zastępczy tekstu 6"/>
          <p:cNvSpPr>
            <a:spLocks noGrp="1"/>
          </p:cNvSpPr>
          <p:nvPr>
            <p:ph type="body" sz="quarter" idx="22"/>
          </p:nvPr>
        </p:nvSpPr>
        <p:spPr>
          <a:xfrm>
            <a:off x="5080235" y="3700237"/>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26"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261B75A0-62EE-444D-93C5-C37C68280AC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051362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pplication Features ">
    <p:spTree>
      <p:nvGrpSpPr>
        <p:cNvPr id="1" name=""/>
        <p:cNvGrpSpPr/>
        <p:nvPr/>
      </p:nvGrpSpPr>
      <p:grpSpPr>
        <a:xfrm>
          <a:off x="0" y="0"/>
          <a:ext cx="0" cy="0"/>
          <a:chOff x="0" y="0"/>
          <a:chExt cx="0" cy="0"/>
        </a:xfrm>
      </p:grpSpPr>
      <p:pic>
        <p:nvPicPr>
          <p:cNvPr id="16" name="Obraz 5" descr="mackbook_whit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02088" y="1200150"/>
            <a:ext cx="4994275"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8543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808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 name="Symbol zastępczy obrazu 2"/>
          <p:cNvSpPr>
            <a:spLocks noGrp="1"/>
          </p:cNvSpPr>
          <p:nvPr>
            <p:ph type="pic" sz="quarter" idx="28"/>
          </p:nvPr>
        </p:nvSpPr>
        <p:spPr>
          <a:xfrm>
            <a:off x="4608513" y="1401763"/>
            <a:ext cx="3770312" cy="2354262"/>
          </a:xfrm>
        </p:spPr>
        <p:txBody>
          <a:bodyPr rtlCol="0" anchor="ctr">
            <a:normAutofit/>
          </a:bodyPr>
          <a:lstStyle>
            <a:lvl1pPr marL="0" indent="0" algn="ctr">
              <a:buNone/>
              <a:defRPr/>
            </a:lvl1pPr>
          </a:lstStyle>
          <a:p>
            <a:pPr lvl="0"/>
            <a:endParaRPr lang="pl-PL" noProof="0" dirty="0"/>
          </a:p>
        </p:txBody>
      </p:sp>
      <p:sp>
        <p:nvSpPr>
          <p:cNvPr id="24"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1"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CC761F0A-9A42-4821-A53B-13C7F1AF8DC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392378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pplication Features  2">
    <p:spTree>
      <p:nvGrpSpPr>
        <p:cNvPr id="1" name=""/>
        <p:cNvGrpSpPr/>
        <p:nvPr/>
      </p:nvGrpSpPr>
      <p:grpSpPr>
        <a:xfrm>
          <a:off x="0" y="0"/>
          <a:ext cx="0" cy="0"/>
          <a:chOff x="0" y="0"/>
          <a:chExt cx="0" cy="0"/>
        </a:xfrm>
      </p:grpSpPr>
      <p:sp>
        <p:nvSpPr>
          <p:cNvPr id="16" name="Owal 1"/>
          <p:cNvSpPr/>
          <p:nvPr userDrawn="1"/>
        </p:nvSpPr>
        <p:spPr>
          <a:xfrm>
            <a:off x="457200" y="11858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18" name="Owal 15"/>
          <p:cNvSpPr/>
          <p:nvPr userDrawn="1"/>
        </p:nvSpPr>
        <p:spPr>
          <a:xfrm>
            <a:off x="457200" y="20685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0" name="Owal 20"/>
          <p:cNvSpPr/>
          <p:nvPr userDrawn="1"/>
        </p:nvSpPr>
        <p:spPr>
          <a:xfrm>
            <a:off x="457200" y="29067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1" name="Owal 23"/>
          <p:cNvSpPr/>
          <p:nvPr userDrawn="1"/>
        </p:nvSpPr>
        <p:spPr>
          <a:xfrm>
            <a:off x="457200" y="37639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pic>
        <p:nvPicPr>
          <p:cNvPr id="24" name="Obraz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Obraz 12" descr="mackbook_whit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10075" y="1154113"/>
            <a:ext cx="6142038" cy="366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Prostokąt 28"/>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780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06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 name="Symbol zastępczy obrazu 4"/>
          <p:cNvSpPr>
            <a:spLocks noGrp="1"/>
          </p:cNvSpPr>
          <p:nvPr>
            <p:ph type="pic" sz="quarter" idx="28"/>
          </p:nvPr>
        </p:nvSpPr>
        <p:spPr>
          <a:xfrm>
            <a:off x="5167313" y="1408769"/>
            <a:ext cx="4622800" cy="2878061"/>
          </a:xfrm>
        </p:spPr>
        <p:txBody>
          <a:bodyPr rtlCol="0">
            <a:normAutofit/>
          </a:bodyPr>
          <a:lstStyle>
            <a:lvl1pPr marL="0" indent="0">
              <a:buNone/>
              <a:defRPr/>
            </a:lvl1pPr>
          </a:lstStyle>
          <a:p>
            <a:pPr lvl="0"/>
            <a:endParaRPr lang="pl-PL" noProof="0" dirty="0"/>
          </a:p>
        </p:txBody>
      </p:sp>
      <p:sp>
        <p:nvSpPr>
          <p:cNvPr id="28"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3"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23875C0B-3D91-475D-9490-562AC552B99E}"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01086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eatures  1">
    <p:spTree>
      <p:nvGrpSpPr>
        <p:cNvPr id="1" name=""/>
        <p:cNvGrpSpPr/>
        <p:nvPr/>
      </p:nvGrpSpPr>
      <p:grpSpPr>
        <a:xfrm>
          <a:off x="0" y="0"/>
          <a:ext cx="0" cy="0"/>
          <a:chOff x="0" y="0"/>
          <a:chExt cx="0" cy="0"/>
        </a:xfrm>
      </p:grpSpPr>
      <p:pic>
        <p:nvPicPr>
          <p:cNvPr id="27"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Prostokąt 27"/>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6" name="Symbol zastępczy tekstu 6"/>
          <p:cNvSpPr>
            <a:spLocks noGrp="1"/>
          </p:cNvSpPr>
          <p:nvPr>
            <p:ph type="body" sz="quarter" idx="15"/>
          </p:nvPr>
        </p:nvSpPr>
        <p:spPr>
          <a:xfrm>
            <a:off x="1168400" y="11780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87" name="Symbol zastępczy tekstu 11"/>
          <p:cNvSpPr>
            <a:spLocks noGrp="1"/>
          </p:cNvSpPr>
          <p:nvPr>
            <p:ph type="body" sz="quarter" idx="16"/>
          </p:nvPr>
        </p:nvSpPr>
        <p:spPr>
          <a:xfrm>
            <a:off x="1168400" y="1449828"/>
            <a:ext cx="301702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89" name="Symbol zastępczy tekstu 6"/>
          <p:cNvSpPr>
            <a:spLocks noGrp="1"/>
          </p:cNvSpPr>
          <p:nvPr>
            <p:ph type="body" sz="quarter" idx="17"/>
          </p:nvPr>
        </p:nvSpPr>
        <p:spPr>
          <a:xfrm>
            <a:off x="1168400" y="20606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0" name="Symbol zastępczy tekstu 11"/>
          <p:cNvSpPr>
            <a:spLocks noGrp="1"/>
          </p:cNvSpPr>
          <p:nvPr>
            <p:ph type="body" sz="quarter" idx="18"/>
          </p:nvPr>
        </p:nvSpPr>
        <p:spPr>
          <a:xfrm>
            <a:off x="1168400" y="2332478"/>
            <a:ext cx="301702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2" name="Symbol zastępczy tekstu 6"/>
          <p:cNvSpPr>
            <a:spLocks noGrp="1"/>
          </p:cNvSpPr>
          <p:nvPr>
            <p:ph type="body" sz="quarter" idx="19"/>
          </p:nvPr>
        </p:nvSpPr>
        <p:spPr>
          <a:xfrm>
            <a:off x="1168400" y="28988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3" name="Symbol zastępczy tekstu 11"/>
          <p:cNvSpPr>
            <a:spLocks noGrp="1"/>
          </p:cNvSpPr>
          <p:nvPr>
            <p:ph type="body" sz="quarter" idx="20"/>
          </p:nvPr>
        </p:nvSpPr>
        <p:spPr>
          <a:xfrm>
            <a:off x="1168400" y="317067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5" name="Symbol zastępczy tekstu 6"/>
          <p:cNvSpPr>
            <a:spLocks noGrp="1"/>
          </p:cNvSpPr>
          <p:nvPr>
            <p:ph type="body" sz="quarter" idx="21"/>
          </p:nvPr>
        </p:nvSpPr>
        <p:spPr>
          <a:xfrm>
            <a:off x="1168400" y="37561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6" name="Symbol zastępczy tekstu 11"/>
          <p:cNvSpPr>
            <a:spLocks noGrp="1"/>
          </p:cNvSpPr>
          <p:nvPr>
            <p:ph type="body" sz="quarter" idx="22"/>
          </p:nvPr>
        </p:nvSpPr>
        <p:spPr>
          <a:xfrm>
            <a:off x="1168400" y="402792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7"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8"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9"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0"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2" name="Symbol zastępczy tekstu 6"/>
          <p:cNvSpPr>
            <a:spLocks noGrp="1"/>
          </p:cNvSpPr>
          <p:nvPr>
            <p:ph type="body" sz="quarter" idx="40"/>
          </p:nvPr>
        </p:nvSpPr>
        <p:spPr>
          <a:xfrm>
            <a:off x="5647473" y="11851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3" name="Symbol zastępczy tekstu 11"/>
          <p:cNvSpPr>
            <a:spLocks noGrp="1"/>
          </p:cNvSpPr>
          <p:nvPr>
            <p:ph type="body" sz="quarter" idx="41"/>
          </p:nvPr>
        </p:nvSpPr>
        <p:spPr>
          <a:xfrm>
            <a:off x="5647473" y="1456952"/>
            <a:ext cx="304607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5" name="Symbol zastępczy tekstu 6"/>
          <p:cNvSpPr>
            <a:spLocks noGrp="1"/>
          </p:cNvSpPr>
          <p:nvPr>
            <p:ph type="body" sz="quarter" idx="42"/>
          </p:nvPr>
        </p:nvSpPr>
        <p:spPr>
          <a:xfrm>
            <a:off x="5647472" y="2067776"/>
            <a:ext cx="3046075"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6" name="Symbol zastępczy tekstu 11"/>
          <p:cNvSpPr>
            <a:spLocks noGrp="1"/>
          </p:cNvSpPr>
          <p:nvPr>
            <p:ph type="body" sz="quarter" idx="43"/>
          </p:nvPr>
        </p:nvSpPr>
        <p:spPr>
          <a:xfrm>
            <a:off x="5647473" y="2339602"/>
            <a:ext cx="304607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8" name="Symbol zastępczy tekstu 6"/>
          <p:cNvSpPr>
            <a:spLocks noGrp="1"/>
          </p:cNvSpPr>
          <p:nvPr>
            <p:ph type="body" sz="quarter" idx="44"/>
          </p:nvPr>
        </p:nvSpPr>
        <p:spPr>
          <a:xfrm>
            <a:off x="5647473" y="290597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9" name="Symbol zastępczy tekstu 11"/>
          <p:cNvSpPr>
            <a:spLocks noGrp="1"/>
          </p:cNvSpPr>
          <p:nvPr>
            <p:ph type="body" sz="quarter" idx="45"/>
          </p:nvPr>
        </p:nvSpPr>
        <p:spPr>
          <a:xfrm>
            <a:off x="5647473" y="317780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1" name="Symbol zastępczy tekstu 6"/>
          <p:cNvSpPr>
            <a:spLocks noGrp="1"/>
          </p:cNvSpPr>
          <p:nvPr>
            <p:ph type="body" sz="quarter" idx="46"/>
          </p:nvPr>
        </p:nvSpPr>
        <p:spPr>
          <a:xfrm>
            <a:off x="5647473" y="37632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12" name="Symbol zastępczy tekstu 11"/>
          <p:cNvSpPr>
            <a:spLocks noGrp="1"/>
          </p:cNvSpPr>
          <p:nvPr>
            <p:ph type="body" sz="quarter" idx="47"/>
          </p:nvPr>
        </p:nvSpPr>
        <p:spPr>
          <a:xfrm>
            <a:off x="5647473" y="403505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3" name="Symbol zastępczy obrazu 3"/>
          <p:cNvSpPr>
            <a:spLocks noGrp="1"/>
          </p:cNvSpPr>
          <p:nvPr>
            <p:ph type="pic" sz="quarter" idx="48"/>
          </p:nvPr>
        </p:nvSpPr>
        <p:spPr>
          <a:xfrm>
            <a:off x="5037873"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4" name="Symbol zastępczy obrazu 3"/>
          <p:cNvSpPr>
            <a:spLocks noGrp="1"/>
          </p:cNvSpPr>
          <p:nvPr>
            <p:ph type="pic" sz="quarter" idx="49"/>
          </p:nvPr>
        </p:nvSpPr>
        <p:spPr>
          <a:xfrm>
            <a:off x="5037873"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5" name="Symbol zastępczy obrazu 3"/>
          <p:cNvSpPr>
            <a:spLocks noGrp="1"/>
          </p:cNvSpPr>
          <p:nvPr>
            <p:ph type="pic" sz="quarter" idx="50"/>
          </p:nvPr>
        </p:nvSpPr>
        <p:spPr>
          <a:xfrm>
            <a:off x="5037873"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6" name="Symbol zastępczy obrazu 3"/>
          <p:cNvSpPr>
            <a:spLocks noGrp="1"/>
          </p:cNvSpPr>
          <p:nvPr>
            <p:ph type="pic" sz="quarter" idx="51"/>
          </p:nvPr>
        </p:nvSpPr>
        <p:spPr>
          <a:xfrm>
            <a:off x="5044395"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3" name="Symbol zastępczy tekstu 17"/>
          <p:cNvSpPr>
            <a:spLocks noGrp="1"/>
          </p:cNvSpPr>
          <p:nvPr>
            <p:ph type="body" sz="quarter" idx="52"/>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9" name="Symbol zastępczy numeru slajdu 5"/>
          <p:cNvSpPr>
            <a:spLocks noGrp="1"/>
          </p:cNvSpPr>
          <p:nvPr>
            <p:ph type="sldNum" sz="quarter" idx="53"/>
          </p:nvPr>
        </p:nvSpPr>
        <p:spPr>
          <a:xfrm>
            <a:off x="457200" y="4767263"/>
            <a:ext cx="412750" cy="273050"/>
          </a:xfrm>
          <a:noFill/>
        </p:spPr>
        <p:txBody>
          <a:bodyPr/>
          <a:lstStyle>
            <a:lvl1pPr>
              <a:defRPr>
                <a:solidFill>
                  <a:schemeClr val="accent1"/>
                </a:solidFill>
              </a:defRPr>
            </a:lvl1pPr>
          </a:lstStyle>
          <a:p>
            <a:fld id="{2FC3EF2B-0C27-4FA3-ABA2-7BE07641730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8165237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eatures  2">
    <p:spTree>
      <p:nvGrpSpPr>
        <p:cNvPr id="1" name=""/>
        <p:cNvGrpSpPr/>
        <p:nvPr/>
      </p:nvGrpSpPr>
      <p:grpSpPr>
        <a:xfrm>
          <a:off x="0" y="0"/>
          <a:ext cx="0" cy="0"/>
          <a:chOff x="0" y="0"/>
          <a:chExt cx="0" cy="0"/>
        </a:xfrm>
      </p:grpSpPr>
      <p:sp>
        <p:nvSpPr>
          <p:cNvPr id="15" name="Prostokąt 14"/>
          <p:cNvSpPr/>
          <p:nvPr userDrawn="1"/>
        </p:nvSpPr>
        <p:spPr>
          <a:xfrm>
            <a:off x="4875213" y="0"/>
            <a:ext cx="4268787"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30" name="Symbol zastępczy tekstu 17"/>
          <p:cNvSpPr>
            <a:spLocks noGrp="1"/>
          </p:cNvSpPr>
          <p:nvPr>
            <p:ph type="body" sz="quarter" idx="25"/>
          </p:nvPr>
        </p:nvSpPr>
        <p:spPr>
          <a:xfrm>
            <a:off x="5289559" y="109001"/>
            <a:ext cx="3371851"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4" name="Symbol zastępczy tekstu 6"/>
          <p:cNvSpPr>
            <a:spLocks noGrp="1"/>
          </p:cNvSpPr>
          <p:nvPr>
            <p:ph type="body" sz="quarter" idx="40"/>
          </p:nvPr>
        </p:nvSpPr>
        <p:spPr>
          <a:xfrm>
            <a:off x="6000759" y="11851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5" name="Symbol zastępczy tekstu 11"/>
          <p:cNvSpPr>
            <a:spLocks noGrp="1"/>
          </p:cNvSpPr>
          <p:nvPr>
            <p:ph type="body" sz="quarter" idx="41"/>
          </p:nvPr>
        </p:nvSpPr>
        <p:spPr>
          <a:xfrm>
            <a:off x="6000759" y="14569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7" name="Symbol zastępczy tekstu 6"/>
          <p:cNvSpPr>
            <a:spLocks noGrp="1"/>
          </p:cNvSpPr>
          <p:nvPr>
            <p:ph type="body" sz="quarter" idx="42"/>
          </p:nvPr>
        </p:nvSpPr>
        <p:spPr>
          <a:xfrm>
            <a:off x="6000759" y="2067776"/>
            <a:ext cx="2660652"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8" name="Symbol zastępczy tekstu 11"/>
          <p:cNvSpPr>
            <a:spLocks noGrp="1"/>
          </p:cNvSpPr>
          <p:nvPr>
            <p:ph type="body" sz="quarter" idx="43"/>
          </p:nvPr>
        </p:nvSpPr>
        <p:spPr>
          <a:xfrm>
            <a:off x="6000759" y="2339602"/>
            <a:ext cx="2660651"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0" name="Symbol zastępczy tekstu 6"/>
          <p:cNvSpPr>
            <a:spLocks noGrp="1"/>
          </p:cNvSpPr>
          <p:nvPr>
            <p:ph type="body" sz="quarter" idx="44"/>
          </p:nvPr>
        </p:nvSpPr>
        <p:spPr>
          <a:xfrm>
            <a:off x="6000759" y="290597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1" name="Symbol zastępczy tekstu 11"/>
          <p:cNvSpPr>
            <a:spLocks noGrp="1"/>
          </p:cNvSpPr>
          <p:nvPr>
            <p:ph type="body" sz="quarter" idx="45"/>
          </p:nvPr>
        </p:nvSpPr>
        <p:spPr>
          <a:xfrm>
            <a:off x="6000759" y="317780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3" name="Symbol zastępczy tekstu 6"/>
          <p:cNvSpPr>
            <a:spLocks noGrp="1"/>
          </p:cNvSpPr>
          <p:nvPr>
            <p:ph type="body" sz="quarter" idx="46"/>
          </p:nvPr>
        </p:nvSpPr>
        <p:spPr>
          <a:xfrm>
            <a:off x="6000759" y="37632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4" name="Symbol zastępczy tekstu 11"/>
          <p:cNvSpPr>
            <a:spLocks noGrp="1"/>
          </p:cNvSpPr>
          <p:nvPr>
            <p:ph type="body" sz="quarter" idx="47"/>
          </p:nvPr>
        </p:nvSpPr>
        <p:spPr>
          <a:xfrm>
            <a:off x="6000759" y="40350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5" name="Symbol zastępczy obrazu 3"/>
          <p:cNvSpPr>
            <a:spLocks noGrp="1"/>
          </p:cNvSpPr>
          <p:nvPr>
            <p:ph type="pic" sz="quarter" idx="48"/>
          </p:nvPr>
        </p:nvSpPr>
        <p:spPr>
          <a:xfrm>
            <a:off x="5391159"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5" name="Symbol zastępczy obrazu 3"/>
          <p:cNvSpPr>
            <a:spLocks noGrp="1"/>
          </p:cNvSpPr>
          <p:nvPr>
            <p:ph type="pic" sz="quarter" idx="49"/>
          </p:nvPr>
        </p:nvSpPr>
        <p:spPr>
          <a:xfrm>
            <a:off x="5391159"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6" name="Symbol zastępczy obrazu 3"/>
          <p:cNvSpPr>
            <a:spLocks noGrp="1"/>
          </p:cNvSpPr>
          <p:nvPr>
            <p:ph type="pic" sz="quarter" idx="50"/>
          </p:nvPr>
        </p:nvSpPr>
        <p:spPr>
          <a:xfrm>
            <a:off x="5391159"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7" name="Symbol zastępczy obrazu 3"/>
          <p:cNvSpPr>
            <a:spLocks noGrp="1"/>
          </p:cNvSpPr>
          <p:nvPr>
            <p:ph type="pic" sz="quarter" idx="51"/>
          </p:nvPr>
        </p:nvSpPr>
        <p:spPr>
          <a:xfrm>
            <a:off x="5397681"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8" name="Symbol zastępczy numeru slajdu 5"/>
          <p:cNvSpPr>
            <a:spLocks noGrp="1"/>
          </p:cNvSpPr>
          <p:nvPr>
            <p:ph type="sldNum" sz="quarter" idx="52"/>
          </p:nvPr>
        </p:nvSpPr>
        <p:spPr>
          <a:xfrm>
            <a:off x="457200" y="4767263"/>
            <a:ext cx="412750" cy="273050"/>
          </a:xfrm>
          <a:noFill/>
        </p:spPr>
        <p:txBody>
          <a:bodyPr/>
          <a:lstStyle>
            <a:lvl1pPr>
              <a:defRPr/>
            </a:lvl1pPr>
          </a:lstStyle>
          <a:p>
            <a:fld id="{D7F67BA3-E7F9-40B6-A1BC-0C726EA451BD}" type="slidenum">
              <a:rPr lang="pl-PL" altLang="pl-PL"/>
              <a:pPr/>
              <a:t>‹#›</a:t>
            </a:fld>
            <a:endParaRPr lang="pl-PL" altLang="pl-PL"/>
          </a:p>
        </p:txBody>
      </p:sp>
    </p:spTree>
    <p:extLst>
      <p:ext uri="{BB962C8B-B14F-4D97-AF65-F5344CB8AC3E}">
        <p14:creationId xmlns:p14="http://schemas.microsoft.com/office/powerpoint/2010/main" val="26911740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eatures  3">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676401"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676401" y="2015848"/>
            <a:ext cx="2832099" cy="278538"/>
          </a:xfrm>
          <a:noFill/>
        </p:spPr>
        <p:txBody>
          <a:bodyPr rtlCol="0" anchor="b">
            <a:spAutoFit/>
          </a:bodyPr>
          <a:lstStyle>
            <a:lvl1pPr marL="0" indent="0">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7" name="Symbol zastępczy tekstu 6"/>
          <p:cNvSpPr>
            <a:spLocks noGrp="1"/>
          </p:cNvSpPr>
          <p:nvPr>
            <p:ph type="body" sz="quarter" idx="24"/>
          </p:nvPr>
        </p:nvSpPr>
        <p:spPr>
          <a:xfrm>
            <a:off x="1676401"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8" name="Symbol zastępczy tekstu 11"/>
          <p:cNvSpPr>
            <a:spLocks noGrp="1"/>
          </p:cNvSpPr>
          <p:nvPr>
            <p:ph type="body" sz="quarter" idx="25"/>
          </p:nvPr>
        </p:nvSpPr>
        <p:spPr>
          <a:xfrm>
            <a:off x="1676401"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4" name="Symbol zastępczy obrazu 3"/>
          <p:cNvSpPr>
            <a:spLocks noGrp="1"/>
          </p:cNvSpPr>
          <p:nvPr>
            <p:ph type="pic" sz="quarter" idx="33"/>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5" name="Symbol zastępczy obrazu 3"/>
          <p:cNvSpPr>
            <a:spLocks noGrp="1"/>
          </p:cNvSpPr>
          <p:nvPr>
            <p:ph type="pic" sz="quarter" idx="34"/>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6" name="Symbol zastępczy tekstu 6"/>
          <p:cNvSpPr>
            <a:spLocks noGrp="1"/>
          </p:cNvSpPr>
          <p:nvPr>
            <p:ph type="body" sz="quarter" idx="35"/>
          </p:nvPr>
        </p:nvSpPr>
        <p:spPr>
          <a:xfrm>
            <a:off x="5856584"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7" name="Symbol zastępczy tekstu 11"/>
          <p:cNvSpPr>
            <a:spLocks noGrp="1"/>
          </p:cNvSpPr>
          <p:nvPr>
            <p:ph type="body" sz="quarter" idx="36"/>
          </p:nvPr>
        </p:nvSpPr>
        <p:spPr>
          <a:xfrm>
            <a:off x="5856584" y="200847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8" name="Symbol zastępczy tekstu 6"/>
          <p:cNvSpPr>
            <a:spLocks noGrp="1"/>
          </p:cNvSpPr>
          <p:nvPr>
            <p:ph type="body" sz="quarter" idx="37"/>
          </p:nvPr>
        </p:nvSpPr>
        <p:spPr>
          <a:xfrm>
            <a:off x="5856584"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9" name="Symbol zastępczy tekstu 11"/>
          <p:cNvSpPr>
            <a:spLocks noGrp="1"/>
          </p:cNvSpPr>
          <p:nvPr>
            <p:ph type="body" sz="quarter" idx="38"/>
          </p:nvPr>
        </p:nvSpPr>
        <p:spPr>
          <a:xfrm>
            <a:off x="5856584"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0" name="Symbol zastępczy obrazu 3"/>
          <p:cNvSpPr>
            <a:spLocks noGrp="1"/>
          </p:cNvSpPr>
          <p:nvPr>
            <p:ph type="pic" sz="quarter" idx="39"/>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31" name="Symbol zastępczy obrazu 3"/>
          <p:cNvSpPr>
            <a:spLocks noGrp="1"/>
          </p:cNvSpPr>
          <p:nvPr>
            <p:ph type="pic" sz="quarter" idx="40"/>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2" name="Symbol zastępczy tekstu 17"/>
          <p:cNvSpPr>
            <a:spLocks noGrp="1"/>
          </p:cNvSpPr>
          <p:nvPr>
            <p:ph type="body" sz="quarter" idx="4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42"/>
          </p:nvPr>
        </p:nvSpPr>
        <p:spPr>
          <a:xfrm>
            <a:off x="457200" y="4767263"/>
            <a:ext cx="412750" cy="273050"/>
          </a:xfrm>
          <a:noFill/>
        </p:spPr>
        <p:txBody>
          <a:bodyPr/>
          <a:lstStyle>
            <a:lvl1pPr>
              <a:defRPr>
                <a:solidFill>
                  <a:schemeClr val="accent1"/>
                </a:solidFill>
              </a:defRPr>
            </a:lvl1pPr>
          </a:lstStyle>
          <a:p>
            <a:fld id="{A72800AD-26FA-4F5D-B825-D5BDA05E533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73756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dna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2064910"/>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906980"/>
            <a:ext cx="7113937"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2124860"/>
            <a:ext cx="7113936"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809468"/>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651538"/>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869418"/>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3557243"/>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3399313"/>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3617193"/>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28742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129497"/>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34737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247082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ckup 1">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53088" y="430213"/>
            <a:ext cx="2620962"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ymbol zastępczy tekstu 2"/>
          <p:cNvSpPr>
            <a:spLocks noGrp="1"/>
          </p:cNvSpPr>
          <p:nvPr>
            <p:ph type="body" sz="quarter" idx="31"/>
          </p:nvPr>
        </p:nvSpPr>
        <p:spPr>
          <a:xfrm>
            <a:off x="457199" y="853641"/>
            <a:ext cx="3937001" cy="3222326"/>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2"/>
          </p:nvPr>
        </p:nvSpPr>
        <p:spPr>
          <a:xfrm>
            <a:off x="5805488" y="758825"/>
            <a:ext cx="2305050" cy="3040063"/>
          </a:xfrm>
        </p:spPr>
        <p:txBody>
          <a:bodyPr rtlCol="0" anchor="ctr">
            <a:normAutofit/>
          </a:bodyPr>
          <a:lstStyle>
            <a:lvl1pPr algn="ctr">
              <a:buNone/>
              <a:defRPr>
                <a:solidFill>
                  <a:schemeClr val="bg2"/>
                </a:solidFill>
              </a:defRPr>
            </a:lvl1pPr>
          </a:lstStyle>
          <a:p>
            <a:pPr lvl="0"/>
            <a:endParaRPr lang="pl-PL" noProof="0"/>
          </a:p>
        </p:txBody>
      </p:sp>
      <p:sp>
        <p:nvSpPr>
          <p:cNvPr id="9"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13C099D3-4959-47E5-A8D3-35DACBFA42B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374623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ockup 2">
    <p:bg>
      <p:bgPr>
        <a:solidFill>
          <a:schemeClr val="bg2"/>
        </a:solidFill>
        <a:effectLst/>
      </p:bgPr>
    </p:bg>
    <p:spTree>
      <p:nvGrpSpPr>
        <p:cNvPr id="1" name=""/>
        <p:cNvGrpSpPr/>
        <p:nvPr/>
      </p:nvGrpSpPr>
      <p:grpSpPr>
        <a:xfrm>
          <a:off x="0" y="0"/>
          <a:ext cx="0" cy="0"/>
          <a:chOff x="0" y="0"/>
          <a:chExt cx="0" cy="0"/>
        </a:xfrm>
      </p:grpSpPr>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Obraz 9" descr="iPhon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27700" y="436563"/>
            <a:ext cx="1816100" cy="36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5"/>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 name="Symbol zastępczy obrazu 2"/>
          <p:cNvSpPr>
            <a:spLocks noGrp="1"/>
          </p:cNvSpPr>
          <p:nvPr>
            <p:ph type="pic" sz="quarter" idx="32"/>
          </p:nvPr>
        </p:nvSpPr>
        <p:spPr>
          <a:xfrm>
            <a:off x="5843588" y="877888"/>
            <a:ext cx="1582737" cy="2809875"/>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8"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B38988D0-E1B2-4DEC-B7DF-135E197CB84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37645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ockup 3">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879975" y="436563"/>
            <a:ext cx="2620963" cy="370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Obraz 10" descr="iPhon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89813" y="1862138"/>
            <a:ext cx="1120775" cy="228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6"/>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Wingdings" charset="2"/>
              <a:buNone/>
              <a:tabLst/>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a:p>
            <a:pPr lvl="1"/>
            <a:r>
              <a:rPr lang="pl-PL"/>
              <a:t>Drugi poziom</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3"/>
          </p:nvPr>
        </p:nvSpPr>
        <p:spPr>
          <a:xfrm>
            <a:off x="5040313" y="765174"/>
            <a:ext cx="2282825" cy="3060000"/>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3" name="Symbol zastępczy obrazu 2"/>
          <p:cNvSpPr>
            <a:spLocks noGrp="1"/>
          </p:cNvSpPr>
          <p:nvPr>
            <p:ph type="pic" sz="quarter" idx="32"/>
          </p:nvPr>
        </p:nvSpPr>
        <p:spPr>
          <a:xfrm>
            <a:off x="7463767" y="2141538"/>
            <a:ext cx="972000" cy="1716087"/>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11"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30D1EFCE-4662-4D72-B1B0-C0CA98C7E1B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6427928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umber ">
    <p:bg>
      <p:bgPr>
        <a:solidFill>
          <a:schemeClr val="tx1"/>
        </a:solid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title"/>
          </p:nvPr>
        </p:nvSpPr>
        <p:spPr>
          <a:xfrm>
            <a:off x="457200" y="641894"/>
            <a:ext cx="8236344" cy="2290004"/>
          </a:xfrm>
        </p:spPr>
        <p:txBody>
          <a:bodyPr>
            <a:noAutofit/>
          </a:bodyPr>
          <a:lstStyle>
            <a:lvl1pPr algn="ctr">
              <a:defRPr sz="7400" b="1" cap="all" baseline="0">
                <a:solidFill>
                  <a:schemeClr val="bg1"/>
                </a:solidFill>
              </a:defRPr>
            </a:lvl1pPr>
          </a:lstStyle>
          <a:p>
            <a:r>
              <a:rPr lang="pl-PL"/>
              <a:t>Kliknij, aby edytować styl</a:t>
            </a:r>
            <a:endParaRPr lang="pl-PL" dirty="0"/>
          </a:p>
        </p:txBody>
      </p:sp>
      <p:sp>
        <p:nvSpPr>
          <p:cNvPr id="11" name="Symbol zastępczy tekstu 10"/>
          <p:cNvSpPr>
            <a:spLocks noGrp="1"/>
          </p:cNvSpPr>
          <p:nvPr>
            <p:ph type="body" sz="quarter" idx="13"/>
          </p:nvPr>
        </p:nvSpPr>
        <p:spPr>
          <a:xfrm>
            <a:off x="457200" y="2931501"/>
            <a:ext cx="8236344" cy="1573885"/>
          </a:xfrm>
        </p:spPr>
        <p:txBody>
          <a:bodyPr>
            <a:normAutofit/>
          </a:bodyPr>
          <a:lstStyle>
            <a:lvl1pPr algn="ctr">
              <a:buNone/>
              <a:defRPr sz="2600">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pl-PL"/>
              <a:t>Kliknij, aby edytować style wzorca tekstu</a:t>
            </a:r>
          </a:p>
        </p:txBody>
      </p:sp>
      <p:sp>
        <p:nvSpPr>
          <p:cNvPr id="6" name="Symbol zastępczy numeru slajdu 5"/>
          <p:cNvSpPr>
            <a:spLocks noGrp="1"/>
          </p:cNvSpPr>
          <p:nvPr>
            <p:ph type="sldNum" sz="quarter" idx="14"/>
          </p:nvPr>
        </p:nvSpPr>
        <p:spPr>
          <a:xfrm>
            <a:off x="457200" y="4767263"/>
            <a:ext cx="412750" cy="273050"/>
          </a:xfrm>
          <a:noFill/>
        </p:spPr>
        <p:txBody>
          <a:bodyPr/>
          <a:lstStyle>
            <a:lvl1pPr>
              <a:defRPr/>
            </a:lvl1pPr>
          </a:lstStyle>
          <a:p>
            <a:fld id="{FB6239F2-1978-4113-8C74-A5520D089DBD}" type="slidenum">
              <a:rPr lang="pl-PL" altLang="pl-PL"/>
              <a:pPr/>
              <a:t>‹#›</a:t>
            </a:fld>
            <a:endParaRPr lang="pl-PL" altLang="pl-PL"/>
          </a:p>
        </p:txBody>
      </p:sp>
    </p:spTree>
    <p:extLst>
      <p:ext uri="{BB962C8B-B14F-4D97-AF65-F5344CB8AC3E}">
        <p14:creationId xmlns:p14="http://schemas.microsoft.com/office/powerpoint/2010/main" val="7214230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ny Question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tx2"/>
                </a:solidFill>
              </a:defRPr>
            </a:lvl1pPr>
          </a:lstStyle>
          <a:p>
            <a:r>
              <a:rPr lang="pl-PL"/>
              <a:t>Kliknij, aby edytować styl</a:t>
            </a:r>
            <a:endParaRPr lang="pl-PL" dirty="0"/>
          </a:p>
        </p:txBody>
      </p:sp>
      <p:sp>
        <p:nvSpPr>
          <p:cNvPr id="15"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6"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4882983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ny Question 2">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rostokąt 6"/>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accent1"/>
                </a:solidFill>
              </a:defRPr>
            </a:lvl1pPr>
          </a:lstStyle>
          <a:p>
            <a:r>
              <a:rPr lang="pl-PL"/>
              <a:t>Kliknij, aby edytować styl</a:t>
            </a:r>
            <a:endParaRPr lang="pl-PL" dirty="0"/>
          </a:p>
        </p:txBody>
      </p:sp>
      <p:sp>
        <p:nvSpPr>
          <p:cNvPr id="6"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2"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7430718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ecial Content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200" y="338400"/>
            <a:ext cx="3784600" cy="703223"/>
          </a:xfrm>
        </p:spPr>
        <p:txBody>
          <a:bodyPr>
            <a:noAutofit/>
          </a:bodyPr>
          <a:lstStyle>
            <a:lvl1pPr algn="l">
              <a:lnSpc>
                <a:spcPct val="120000"/>
              </a:lnSpc>
              <a:defRPr sz="24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57200" y="1730143"/>
            <a:ext cx="2311400" cy="1898650"/>
          </a:xfrm>
        </p:spPr>
        <p:txBody>
          <a:bodyPr anchor="ctr">
            <a:noAutofit/>
          </a:bodyPr>
          <a:lstStyle>
            <a:lvl1pPr marL="0" indent="0" algn="ctr">
              <a:buNone/>
              <a:defRPr sz="13800" b="0">
                <a:solidFill>
                  <a:schemeClr val="tx2">
                    <a:alpha val="40000"/>
                  </a:schemeClr>
                </a:solidFill>
              </a:defRPr>
            </a:lvl1pPr>
          </a:lstStyle>
          <a:p>
            <a:pPr lvl="0"/>
            <a:r>
              <a:rPr lang="pl-PL"/>
              <a:t>Kliknij, aby edytować style wzorca tekstu</a:t>
            </a:r>
          </a:p>
        </p:txBody>
      </p:sp>
      <p:sp>
        <p:nvSpPr>
          <p:cNvPr id="9" name="Symbol zastępczy tekstu 8"/>
          <p:cNvSpPr>
            <a:spLocks noGrp="1"/>
          </p:cNvSpPr>
          <p:nvPr>
            <p:ph type="body" sz="quarter" idx="11"/>
          </p:nvPr>
        </p:nvSpPr>
        <p:spPr>
          <a:xfrm>
            <a:off x="457200" y="2555643"/>
            <a:ext cx="2311400" cy="450850"/>
          </a:xfrm>
        </p:spPr>
        <p:txBody>
          <a:bodyPr/>
          <a:lstStyle>
            <a:lvl1pPr marL="0" indent="0" algn="ctr">
              <a:buNone/>
              <a:defRPr b="0" spc="30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14026844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pecial Content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5359400" y="338400"/>
            <a:ext cx="3784600" cy="703223"/>
          </a:xfrm>
        </p:spPr>
        <p:txBody>
          <a:bodyPr>
            <a:noAutofit/>
          </a:bodyPr>
          <a:lstStyle>
            <a:lvl1pPr algn="ctr">
              <a:lnSpc>
                <a:spcPct val="120000"/>
              </a:lnSpc>
              <a:defRPr sz="2400" b="1" baseline="0">
                <a:solidFill>
                  <a:schemeClr val="bg1"/>
                </a:solidFill>
              </a:defRPr>
            </a:lvl1pPr>
          </a:lstStyle>
          <a:p>
            <a:pPr lvl="0"/>
            <a:r>
              <a:rPr lang="pl-PL"/>
              <a:t>Kliknij, aby edytować styl</a:t>
            </a:r>
            <a:endParaRPr lang="pl-PL" dirty="0"/>
          </a:p>
        </p:txBody>
      </p:sp>
      <p:sp>
        <p:nvSpPr>
          <p:cNvPr id="10" name="Symbol zastępczy tekstu 6"/>
          <p:cNvSpPr>
            <a:spLocks noGrp="1"/>
          </p:cNvSpPr>
          <p:nvPr>
            <p:ph type="body" sz="quarter" idx="10"/>
          </p:nvPr>
        </p:nvSpPr>
        <p:spPr>
          <a:xfrm>
            <a:off x="6108701" y="1492368"/>
            <a:ext cx="2311400" cy="1898650"/>
          </a:xfrm>
        </p:spPr>
        <p:txBody>
          <a:bodyPr anchor="ctr">
            <a:noAutofit/>
          </a:bodyPr>
          <a:lstStyle>
            <a:lvl1pPr marL="0" indent="0" algn="ctr">
              <a:buNone/>
              <a:defRPr sz="13800" b="0">
                <a:solidFill>
                  <a:schemeClr val="bg1"/>
                </a:solidFill>
              </a:defRPr>
            </a:lvl1pPr>
          </a:lstStyle>
          <a:p>
            <a:pPr lvl="0"/>
            <a:r>
              <a:rPr lang="pl-PL"/>
              <a:t>Kliknij, aby edytować style wzorca tekstu</a:t>
            </a:r>
          </a:p>
        </p:txBody>
      </p:sp>
      <p:sp>
        <p:nvSpPr>
          <p:cNvPr id="11" name="Symbol zastępczy tekstu 8"/>
          <p:cNvSpPr>
            <a:spLocks noGrp="1"/>
          </p:cNvSpPr>
          <p:nvPr>
            <p:ph type="body" sz="quarter" idx="11"/>
          </p:nvPr>
        </p:nvSpPr>
        <p:spPr>
          <a:xfrm>
            <a:off x="6108701" y="2317868"/>
            <a:ext cx="2311400" cy="450850"/>
          </a:xfrm>
        </p:spPr>
        <p:txBody>
          <a:bodyPr/>
          <a:lstStyle>
            <a:lvl1pPr marL="0" indent="0" algn="ctr">
              <a:buNone/>
              <a:defRPr b="0" spc="300">
                <a:solidFill>
                  <a:schemeClr val="bg1"/>
                </a:solidFill>
              </a:defRPr>
            </a:lvl1pPr>
          </a:lstStyle>
          <a:p>
            <a:pPr lvl="0"/>
            <a:r>
              <a:rPr lang="pl-PL"/>
              <a:t>Kliknij, aby edytować style wzorca tekstu</a:t>
            </a:r>
          </a:p>
        </p:txBody>
      </p:sp>
    </p:spTree>
    <p:extLst>
      <p:ext uri="{BB962C8B-B14F-4D97-AF65-F5344CB8AC3E}">
        <p14:creationId xmlns:p14="http://schemas.microsoft.com/office/powerpoint/2010/main" val="6918227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pecial Content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solidFill>
            <a:srgbClr val="26437E">
              <a:alpha val="50196"/>
            </a:srgbClr>
          </a:solid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solidFill>
            <a:srgbClr val="26437E">
              <a:alpha val="50196"/>
            </a:srgbClr>
          </a:solid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9395190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ecial Content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no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no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2701187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dna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Prostokąt 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868442"/>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728525" y="261300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728509" y="336077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728509" y="409095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1559526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ecial Content 5">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536200" y="2650036"/>
            <a:ext cx="3535356" cy="703223"/>
          </a:xfrm>
          <a:solidFill>
            <a:srgbClr val="FFFFFF">
              <a:alpha val="50196"/>
            </a:srgbClr>
          </a:solidFill>
        </p:spPr>
        <p:txBody>
          <a:bodyPr anchor="t">
            <a:noAutofit/>
          </a:bodyPr>
          <a:lstStyle>
            <a:lvl1pPr algn="ctr">
              <a:lnSpc>
                <a:spcPct val="120000"/>
              </a:lnSpc>
              <a:defRPr sz="26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536200" y="737238"/>
            <a:ext cx="3535356" cy="1898650"/>
          </a:xfrm>
          <a:solidFill>
            <a:srgbClr val="FFFFFF">
              <a:alpha val="50196"/>
            </a:srgbClr>
          </a:solidFill>
        </p:spPr>
        <p:txBody>
          <a:bodyPr anchor="ctr">
            <a:noAutofit/>
          </a:bodyPr>
          <a:lstStyle>
            <a:lvl1pPr marL="0" indent="0" algn="ctr">
              <a:buNone/>
              <a:defRPr sz="13800" b="0">
                <a:solidFill>
                  <a:schemeClr val="tx1"/>
                </a:solidFill>
              </a:defRPr>
            </a:lvl1pPr>
          </a:lstStyle>
          <a:p>
            <a:pPr lvl="0"/>
            <a:r>
              <a:rPr lang="pl-PL"/>
              <a:t>Kliknij, aby edytować style wzorca tekstu</a:t>
            </a:r>
          </a:p>
        </p:txBody>
      </p:sp>
    </p:spTree>
    <p:extLst>
      <p:ext uri="{BB962C8B-B14F-4D97-AF65-F5344CB8AC3E}">
        <p14:creationId xmlns:p14="http://schemas.microsoft.com/office/powerpoint/2010/main" val="22227012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etro">
    <p:bg>
      <p:bgPr>
        <a:solidFill>
          <a:schemeClr val="bg1">
            <a:alpha val="79999"/>
          </a:schemeClr>
        </a:solidFill>
        <a:effectLst/>
      </p:bgPr>
    </p:bg>
    <p:spTree>
      <p:nvGrpSpPr>
        <p:cNvPr id="1" name=""/>
        <p:cNvGrpSpPr/>
        <p:nvPr/>
      </p:nvGrpSpPr>
      <p:grpSpPr>
        <a:xfrm>
          <a:off x="0" y="0"/>
          <a:ext cx="0" cy="0"/>
          <a:chOff x="0" y="0"/>
          <a:chExt cx="0" cy="0"/>
        </a:xfrm>
      </p:grpSpPr>
      <p:sp>
        <p:nvSpPr>
          <p:cNvPr id="17" name="Prostokąt 16"/>
          <p:cNvSpPr/>
          <p:nvPr userDrawn="1"/>
        </p:nvSpPr>
        <p:spPr>
          <a:xfrm>
            <a:off x="3656013" y="0"/>
            <a:ext cx="3659187" cy="171132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0" name="Prostokąt 19"/>
          <p:cNvSpPr/>
          <p:nvPr userDrawn="1"/>
        </p:nvSpPr>
        <p:spPr>
          <a:xfrm>
            <a:off x="0" y="1711325"/>
            <a:ext cx="1827213" cy="343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1" name="Prostokąt 20"/>
          <p:cNvSpPr/>
          <p:nvPr userDrawn="1"/>
        </p:nvSpPr>
        <p:spPr>
          <a:xfrm>
            <a:off x="7316788" y="3422650"/>
            <a:ext cx="1827212" cy="172085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3" name="Prostokąt 22"/>
          <p:cNvSpPr/>
          <p:nvPr userDrawn="1"/>
        </p:nvSpPr>
        <p:spPr>
          <a:xfrm>
            <a:off x="7316788" y="0"/>
            <a:ext cx="1827212" cy="34226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6" name="Prostokąt 25"/>
          <p:cNvSpPr/>
          <p:nvPr userDrawn="1"/>
        </p:nvSpPr>
        <p:spPr>
          <a:xfrm>
            <a:off x="1828800" y="1711325"/>
            <a:ext cx="1827213" cy="17208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27" name="Obraz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ymbol zastępczy obrazu 7"/>
          <p:cNvSpPr>
            <a:spLocks noGrp="1"/>
          </p:cNvSpPr>
          <p:nvPr>
            <p:ph type="pic" sz="quarter" idx="10"/>
          </p:nvPr>
        </p:nvSpPr>
        <p:spPr>
          <a:xfrm>
            <a:off x="0" y="0"/>
            <a:ext cx="3656013" cy="1711325"/>
          </a:xfrm>
        </p:spPr>
        <p:txBody>
          <a:bodyPr rtlCol="0" anchor="ctr">
            <a:normAutofit/>
          </a:bodyPr>
          <a:lstStyle>
            <a:lvl1pPr marL="0" indent="0" algn="ctr">
              <a:buNone/>
              <a:defRPr>
                <a:solidFill>
                  <a:schemeClr val="accent4"/>
                </a:solidFill>
              </a:defRPr>
            </a:lvl1pPr>
          </a:lstStyle>
          <a:p>
            <a:pPr lvl="0"/>
            <a:r>
              <a:rPr lang="pl-PL" noProof="0"/>
              <a:t>Kliknij ikonę, aby dodać obraz</a:t>
            </a:r>
            <a:endParaRPr lang="pl-PL" noProof="0" dirty="0"/>
          </a:p>
        </p:txBody>
      </p:sp>
      <p:sp>
        <p:nvSpPr>
          <p:cNvPr id="10" name="Symbol zastępczy obrazu 7"/>
          <p:cNvSpPr>
            <a:spLocks noGrp="1"/>
          </p:cNvSpPr>
          <p:nvPr>
            <p:ph type="pic" sz="quarter" idx="12"/>
          </p:nvPr>
        </p:nvSpPr>
        <p:spPr>
          <a:xfrm>
            <a:off x="3656013" y="1711325"/>
            <a:ext cx="1828007" cy="1711325"/>
          </a:xfrm>
        </p:spPr>
        <p:txBody>
          <a:bodyPr rtlCol="0" anchor="ctr">
            <a:normAutofit/>
          </a:bodyPr>
          <a:lstStyle>
            <a:lvl1pPr marL="0" indent="0" algn="ctr">
              <a:buNone/>
              <a:defRPr>
                <a:solidFill>
                  <a:schemeClr val="accent2"/>
                </a:solidFill>
              </a:defRPr>
            </a:lvl1pPr>
          </a:lstStyle>
          <a:p>
            <a:pPr lvl="0"/>
            <a:r>
              <a:rPr lang="pl-PL" noProof="0"/>
              <a:t>Kliknij ikonę, aby dodać obraz</a:t>
            </a:r>
            <a:endParaRPr lang="pl-PL" noProof="0" dirty="0"/>
          </a:p>
        </p:txBody>
      </p:sp>
      <p:sp>
        <p:nvSpPr>
          <p:cNvPr id="11" name="Symbol zastępczy obrazu 7"/>
          <p:cNvSpPr>
            <a:spLocks noGrp="1"/>
          </p:cNvSpPr>
          <p:nvPr>
            <p:ph type="pic" sz="quarter" idx="13"/>
          </p:nvPr>
        </p:nvSpPr>
        <p:spPr>
          <a:xfrm>
            <a:off x="5484020" y="1711325"/>
            <a:ext cx="1828007" cy="1711325"/>
          </a:xfrm>
        </p:spPr>
        <p:txBody>
          <a:bodyPr rtlCol="0" anchor="ctr">
            <a:normAutofit/>
          </a:bodyPr>
          <a:lstStyle>
            <a:lvl1pPr marL="0" indent="0" algn="ctr">
              <a:buNone/>
              <a:defRPr>
                <a:solidFill>
                  <a:schemeClr val="tx2"/>
                </a:solidFill>
              </a:defRPr>
            </a:lvl1pPr>
          </a:lstStyle>
          <a:p>
            <a:pPr lvl="0"/>
            <a:r>
              <a:rPr lang="pl-PL" noProof="0"/>
              <a:t>Kliknij ikonę, aby dodać obraz</a:t>
            </a:r>
            <a:endParaRPr lang="pl-PL" noProof="0" dirty="0"/>
          </a:p>
        </p:txBody>
      </p:sp>
      <p:sp>
        <p:nvSpPr>
          <p:cNvPr id="12" name="Symbol zastępczy obrazu 7"/>
          <p:cNvSpPr>
            <a:spLocks noGrp="1"/>
          </p:cNvSpPr>
          <p:nvPr>
            <p:ph type="pic" sz="quarter" idx="14"/>
          </p:nvPr>
        </p:nvSpPr>
        <p:spPr>
          <a:xfrm>
            <a:off x="1828006" y="3422650"/>
            <a:ext cx="3656014" cy="1711325"/>
          </a:xfrm>
        </p:spPr>
        <p:txBody>
          <a:bodyPr rtlCol="0" anchor="ctr">
            <a:normAutofit/>
          </a:bodyPr>
          <a:lstStyle>
            <a:lvl1pPr marL="0" indent="0" algn="ctr">
              <a:buNone/>
              <a:defRPr>
                <a:solidFill>
                  <a:schemeClr val="accent1"/>
                </a:solidFill>
              </a:defRPr>
            </a:lvl1pPr>
          </a:lstStyle>
          <a:p>
            <a:pPr lvl="0"/>
            <a:r>
              <a:rPr lang="pl-PL" noProof="0"/>
              <a:t>Kliknij ikonę, aby dodać obraz</a:t>
            </a:r>
            <a:endParaRPr lang="pl-PL" noProof="0" dirty="0"/>
          </a:p>
        </p:txBody>
      </p:sp>
      <p:sp>
        <p:nvSpPr>
          <p:cNvPr id="18" name="Symbol zastępczy tekstu 15"/>
          <p:cNvSpPr>
            <a:spLocks noGrp="1"/>
          </p:cNvSpPr>
          <p:nvPr>
            <p:ph type="body" sz="quarter" idx="17"/>
          </p:nvPr>
        </p:nvSpPr>
        <p:spPr>
          <a:xfrm>
            <a:off x="3715545" y="208365"/>
            <a:ext cx="2490419"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2" name="Symbol zastępczy obrazu 7"/>
          <p:cNvSpPr>
            <a:spLocks noGrp="1"/>
          </p:cNvSpPr>
          <p:nvPr>
            <p:ph type="pic" sz="quarter" idx="18"/>
          </p:nvPr>
        </p:nvSpPr>
        <p:spPr>
          <a:xfrm>
            <a:off x="5484020" y="3422650"/>
            <a:ext cx="1828007" cy="1711325"/>
          </a:xfrm>
        </p:spPr>
        <p:txBody>
          <a:bodyPr rtlCol="0" anchor="ctr">
            <a:normAutofit/>
          </a:bodyPr>
          <a:lstStyle>
            <a:lvl1pPr marL="0" indent="0" algn="ctr">
              <a:buNone/>
              <a:defRPr>
                <a:solidFill>
                  <a:schemeClr val="tx1"/>
                </a:solidFill>
              </a:defRPr>
            </a:lvl1pPr>
          </a:lstStyle>
          <a:p>
            <a:pPr lvl="0"/>
            <a:r>
              <a:rPr lang="pl-PL" noProof="0"/>
              <a:t>Kliknij ikonę, aby dodać obraz</a:t>
            </a:r>
            <a:endParaRPr lang="pl-PL" noProof="0" dirty="0"/>
          </a:p>
        </p:txBody>
      </p:sp>
      <p:sp>
        <p:nvSpPr>
          <p:cNvPr id="19" name="Symbol zastępczy tekstu 15"/>
          <p:cNvSpPr>
            <a:spLocks noGrp="1"/>
          </p:cNvSpPr>
          <p:nvPr>
            <p:ph type="body" sz="quarter" idx="20"/>
          </p:nvPr>
        </p:nvSpPr>
        <p:spPr>
          <a:xfrm>
            <a:off x="3715545" y="553318"/>
            <a:ext cx="2490419"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4" name="Symbol zastępczy tekstu 15"/>
          <p:cNvSpPr>
            <a:spLocks noGrp="1"/>
          </p:cNvSpPr>
          <p:nvPr>
            <p:ph type="body" sz="quarter" idx="21"/>
          </p:nvPr>
        </p:nvSpPr>
        <p:spPr>
          <a:xfrm>
            <a:off x="59534"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5" name="Symbol zastępczy tekstu 15"/>
          <p:cNvSpPr>
            <a:spLocks noGrp="1"/>
          </p:cNvSpPr>
          <p:nvPr>
            <p:ph type="body" sz="quarter" idx="22"/>
          </p:nvPr>
        </p:nvSpPr>
        <p:spPr>
          <a:xfrm>
            <a:off x="59534"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8" name="Symbol zastępczy tekstu 15"/>
          <p:cNvSpPr>
            <a:spLocks noGrp="1"/>
          </p:cNvSpPr>
          <p:nvPr>
            <p:ph type="body" sz="quarter" idx="23"/>
          </p:nvPr>
        </p:nvSpPr>
        <p:spPr>
          <a:xfrm>
            <a:off x="7375528" y="3631015"/>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9" name="Symbol zastępczy tekstu 15"/>
          <p:cNvSpPr>
            <a:spLocks noGrp="1"/>
          </p:cNvSpPr>
          <p:nvPr>
            <p:ph type="body" sz="quarter" idx="24"/>
          </p:nvPr>
        </p:nvSpPr>
        <p:spPr>
          <a:xfrm>
            <a:off x="7375528" y="3975968"/>
            <a:ext cx="1617876" cy="705033"/>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3" name="Symbol zastępczy tekstu 15"/>
          <p:cNvSpPr>
            <a:spLocks noGrp="1"/>
          </p:cNvSpPr>
          <p:nvPr>
            <p:ph type="body" sz="quarter" idx="25"/>
          </p:nvPr>
        </p:nvSpPr>
        <p:spPr>
          <a:xfrm>
            <a:off x="7375528" y="208347"/>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4" name="Symbol zastępczy tekstu 15"/>
          <p:cNvSpPr>
            <a:spLocks noGrp="1"/>
          </p:cNvSpPr>
          <p:nvPr>
            <p:ph type="body" sz="quarter" idx="26"/>
          </p:nvPr>
        </p:nvSpPr>
        <p:spPr>
          <a:xfrm>
            <a:off x="7375528" y="553300"/>
            <a:ext cx="1617876" cy="724438"/>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3" name="Symbol zastępczy tekstu 15"/>
          <p:cNvSpPr>
            <a:spLocks noGrp="1"/>
          </p:cNvSpPr>
          <p:nvPr>
            <p:ph type="body" sz="quarter" idx="27"/>
          </p:nvPr>
        </p:nvSpPr>
        <p:spPr>
          <a:xfrm>
            <a:off x="1887541"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4" name="Symbol zastępczy tekstu 15"/>
          <p:cNvSpPr>
            <a:spLocks noGrp="1"/>
          </p:cNvSpPr>
          <p:nvPr>
            <p:ph type="body" sz="quarter" idx="28"/>
          </p:nvPr>
        </p:nvSpPr>
        <p:spPr>
          <a:xfrm>
            <a:off x="1887541"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Tree>
    <p:extLst>
      <p:ext uri="{BB962C8B-B14F-4D97-AF65-F5344CB8AC3E}">
        <p14:creationId xmlns:p14="http://schemas.microsoft.com/office/powerpoint/2010/main" val="35442377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1047750" y="0"/>
            <a:ext cx="3140075" cy="5143500"/>
          </a:xfrm>
          <a:prstGeom prst="rect">
            <a:avLst/>
          </a:prstGeom>
          <a:solidFill>
            <a:schemeClr val="tx2">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ymbol zastępczy tekstu 6"/>
          <p:cNvSpPr>
            <a:spLocks noGrp="1"/>
          </p:cNvSpPr>
          <p:nvPr>
            <p:ph type="body" sz="quarter" idx="16"/>
          </p:nvPr>
        </p:nvSpPr>
        <p:spPr>
          <a:xfrm>
            <a:off x="1205071" y="1029457"/>
            <a:ext cx="2825296" cy="1188039"/>
          </a:xfrm>
        </p:spPr>
        <p:txBody>
          <a:bodyPr rtlCol="0" anchor="b">
            <a:noAutofit/>
          </a:bodyPr>
          <a:lstStyle>
            <a:lvl1pPr marL="0" indent="0" algn="ctr" defTabSz="457200" rtl="0" eaLnBrk="1" latinLnBrk="0" hangingPunct="1">
              <a:lnSpc>
                <a:spcPct val="80000"/>
              </a:lnSpc>
              <a:spcBef>
                <a:spcPct val="0"/>
              </a:spcBef>
              <a:buNone/>
              <a:defRPr lang="pl-PL" sz="2800" b="1" kern="1200" dirty="0">
                <a:solidFill>
                  <a:schemeClr val="bg1"/>
                </a:solidFill>
                <a:latin typeface="+mj-lt"/>
                <a:ea typeface="+mj-ea"/>
                <a:cs typeface="+mj-cs"/>
              </a:defRPr>
            </a:lvl1pPr>
          </a:lstStyle>
          <a:p>
            <a:pPr lvl="0"/>
            <a:r>
              <a:rPr lang="pl-PL"/>
              <a:t>Kliknij, aby edytować style wzorca tekstu</a:t>
            </a:r>
          </a:p>
        </p:txBody>
      </p:sp>
      <p:sp>
        <p:nvSpPr>
          <p:cNvPr id="10" name="Symbol zastępczy tekstu 6"/>
          <p:cNvSpPr>
            <a:spLocks noGrp="1"/>
          </p:cNvSpPr>
          <p:nvPr>
            <p:ph type="body" sz="quarter" idx="18"/>
          </p:nvPr>
        </p:nvSpPr>
        <p:spPr>
          <a:xfrm>
            <a:off x="1205071" y="2217496"/>
            <a:ext cx="2825296" cy="930713"/>
          </a:xfrm>
        </p:spPr>
        <p:txBody>
          <a:bodyPr>
            <a:noAutofit/>
          </a:bodyPr>
          <a:lstStyle>
            <a:lvl1pPr marL="0" indent="0" algn="ctr">
              <a:buNone/>
              <a:defRPr sz="10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7939415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s">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0" y="0"/>
            <a:ext cx="3140075"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sp>
        <p:nvSpPr>
          <p:cNvPr id="5"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6"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baseline="0">
                <a:solidFill>
                  <a:srgbClr val="FFFFFF"/>
                </a:solidFill>
              </a:defRPr>
            </a:lvl1pPr>
          </a:lstStyle>
          <a:p>
            <a:pPr lvl="0"/>
            <a:r>
              <a:rPr lang="pl-PL"/>
              <a:t>Kliknij, aby edytować style wzorca tekstu</a:t>
            </a:r>
          </a:p>
        </p:txBody>
      </p:sp>
      <p:sp>
        <p:nvSpPr>
          <p:cNvPr id="11"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Tree>
    <p:extLst>
      <p:ext uri="{BB962C8B-B14F-4D97-AF65-F5344CB8AC3E}">
        <p14:creationId xmlns:p14="http://schemas.microsoft.com/office/powerpoint/2010/main" val="6945614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s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0192753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tegory minimal">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solidFill>
            <a:schemeClr val="tx1">
              <a:alpha val="95000"/>
            </a:schemeClr>
          </a:solid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12300073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ategory minimal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4262438"/>
            <a:ext cx="9144000" cy="8810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42164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no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41177152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nd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ytuł 1"/>
          <p:cNvSpPr>
            <a:spLocks noGrp="1"/>
          </p:cNvSpPr>
          <p:nvPr>
            <p:ph type="ctrTitle"/>
          </p:nvPr>
        </p:nvSpPr>
        <p:spPr>
          <a:xfrm>
            <a:off x="457200" y="1600200"/>
            <a:ext cx="8236344" cy="773466"/>
          </a:xfrm>
        </p:spPr>
        <p:txBody>
          <a:bodyPr lIns="0" rIns="0">
            <a:noAutofit/>
          </a:bodyPr>
          <a:lstStyle>
            <a:lvl1pPr algn="l">
              <a:lnSpc>
                <a:spcPct val="80000"/>
              </a:lnSpc>
              <a:defRPr sz="2800" b="1">
                <a:solidFill>
                  <a:schemeClr val="bg1"/>
                </a:solidFill>
              </a:defRPr>
            </a:lvl1pPr>
          </a:lstStyle>
          <a:p>
            <a:r>
              <a:rPr lang="pl-PL"/>
              <a:t>Kliknij, aby edytować styl</a:t>
            </a:r>
            <a:endParaRPr lang="pl-PL" dirty="0"/>
          </a:p>
        </p:txBody>
      </p:sp>
      <p:sp>
        <p:nvSpPr>
          <p:cNvPr id="7" name="Podtytuł 2"/>
          <p:cNvSpPr>
            <a:spLocks noGrp="1"/>
          </p:cNvSpPr>
          <p:nvPr>
            <p:ph type="subTitle" idx="1"/>
          </p:nvPr>
        </p:nvSpPr>
        <p:spPr>
          <a:xfrm>
            <a:off x="457200" y="3810975"/>
            <a:ext cx="2870200" cy="1211875"/>
          </a:xfrm>
        </p:spPr>
        <p:txBody>
          <a:bodyPr lIns="0" tIns="0" rIns="0" bIns="0">
            <a:normAutofit/>
          </a:bodyPr>
          <a:lstStyle>
            <a:lvl1pPr marL="0" indent="0" algn="l">
              <a:spcBef>
                <a:spcPts val="168"/>
              </a:spcBef>
              <a:buNone/>
              <a:defRPr sz="1000" b="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8325436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nd 2 ">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199" y="1600200"/>
            <a:ext cx="8236347" cy="773466"/>
          </a:xfrm>
        </p:spPr>
        <p:txBody>
          <a:bodyPr lIns="0" rIns="0">
            <a:noAutofit/>
          </a:bodyPr>
          <a:lstStyle>
            <a:lvl1pPr algn="l">
              <a:lnSpc>
                <a:spcPct val="80000"/>
              </a:lnSpc>
              <a:defRPr sz="2800" b="1">
                <a:solidFill>
                  <a:schemeClr val="tx1"/>
                </a:solidFill>
              </a:defRPr>
            </a:lvl1pPr>
          </a:lstStyle>
          <a:p>
            <a:r>
              <a:rPr lang="pl-PL"/>
              <a:t>Kliknij, aby edytować styl</a:t>
            </a:r>
            <a:endParaRPr lang="pl-PL" dirty="0"/>
          </a:p>
        </p:txBody>
      </p:sp>
      <p:sp>
        <p:nvSpPr>
          <p:cNvPr id="8" name="Podtytuł 2"/>
          <p:cNvSpPr>
            <a:spLocks noGrp="1"/>
          </p:cNvSpPr>
          <p:nvPr>
            <p:ph type="subTitle" idx="1"/>
          </p:nvPr>
        </p:nvSpPr>
        <p:spPr>
          <a:xfrm>
            <a:off x="457200" y="3810975"/>
            <a:ext cx="2870200" cy="1211875"/>
          </a:xfrm>
        </p:spPr>
        <p:txBody>
          <a:bodyPr lIns="0" tIns="0" rIns="0" bIns="0">
            <a:noAutofit/>
          </a:bodyPr>
          <a:lstStyle>
            <a:lvl1pPr marL="0" indent="0" algn="l">
              <a:spcBef>
                <a:spcPts val="168"/>
              </a:spcBef>
              <a:buNone/>
              <a:defRPr sz="1000" b="0" baseline="0">
                <a:solidFill>
                  <a:schemeClr val="bg2">
                    <a:lumMod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1836448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2154634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dna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0"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Prostokąt 20"/>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5151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38"/>
          <p:cNvSpPr>
            <a:spLocks noGrp="1"/>
          </p:cNvSpPr>
          <p:nvPr>
            <p:ph type="body" sz="quarter" idx="26"/>
          </p:nvPr>
        </p:nvSpPr>
        <p:spPr>
          <a:xfrm>
            <a:off x="726605" y="18685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0" name="Symbol zastępczy tekstu 38"/>
          <p:cNvSpPr>
            <a:spLocks noGrp="1"/>
          </p:cNvSpPr>
          <p:nvPr>
            <p:ph type="body" sz="quarter" idx="27"/>
          </p:nvPr>
        </p:nvSpPr>
        <p:spPr>
          <a:xfrm>
            <a:off x="724685" y="222607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3" name="Symbol zastępczy tekstu 38"/>
          <p:cNvSpPr>
            <a:spLocks noGrp="1"/>
          </p:cNvSpPr>
          <p:nvPr>
            <p:ph type="body" sz="quarter" idx="28"/>
          </p:nvPr>
        </p:nvSpPr>
        <p:spPr>
          <a:xfrm>
            <a:off x="730429" y="258094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4" name="Symbol zastępczy tekstu 38"/>
          <p:cNvSpPr>
            <a:spLocks noGrp="1"/>
          </p:cNvSpPr>
          <p:nvPr>
            <p:ph type="body" sz="quarter" idx="29"/>
          </p:nvPr>
        </p:nvSpPr>
        <p:spPr>
          <a:xfrm>
            <a:off x="728509" y="293846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5" name="Symbol zastępczy tekstu 38"/>
          <p:cNvSpPr>
            <a:spLocks noGrp="1"/>
          </p:cNvSpPr>
          <p:nvPr>
            <p:ph type="body" sz="quarter" idx="30"/>
          </p:nvPr>
        </p:nvSpPr>
        <p:spPr>
          <a:xfrm>
            <a:off x="732349" y="329131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6" name="Symbol zastępczy tekstu 38"/>
          <p:cNvSpPr>
            <a:spLocks noGrp="1"/>
          </p:cNvSpPr>
          <p:nvPr>
            <p:ph type="body" sz="quarter" idx="31"/>
          </p:nvPr>
        </p:nvSpPr>
        <p:spPr>
          <a:xfrm>
            <a:off x="730429" y="3648828"/>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38"/>
          <p:cNvSpPr>
            <a:spLocks noGrp="1"/>
          </p:cNvSpPr>
          <p:nvPr>
            <p:ph type="body" sz="quarter" idx="32"/>
          </p:nvPr>
        </p:nvSpPr>
        <p:spPr>
          <a:xfrm>
            <a:off x="734269" y="399762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8" name="Symbol zastępczy tekstu 38"/>
          <p:cNvSpPr>
            <a:spLocks noGrp="1"/>
          </p:cNvSpPr>
          <p:nvPr>
            <p:ph type="body" sz="quarter" idx="33"/>
          </p:nvPr>
        </p:nvSpPr>
        <p:spPr>
          <a:xfrm>
            <a:off x="732349" y="435514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baseline="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615876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13762016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nd - Thank you and social">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0"/>
            <a:ext cx="9144000" cy="5143500"/>
          </a:xfrm>
          <a:prstGeom prst="rect">
            <a:avLst/>
          </a:prstGeom>
          <a:solidFill>
            <a:schemeClr val="tx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Prostokąt 8"/>
          <p:cNvSpPr/>
          <p:nvPr userDrawn="1"/>
        </p:nvSpPr>
        <p:spPr>
          <a:xfrm>
            <a:off x="0" y="3894138"/>
            <a:ext cx="9144000" cy="124936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0" name="Picture 6" descr="C:\Users\Dominik\Downloads\Social_Icons\facebook.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8150"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C:\Users\Dominik\Downloads\Social_Icons\twitter.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370263" y="4330700"/>
            <a:ext cx="32861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C:\Users\Dominik\Downloads\Social_Icons\youtube.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716713"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Obraz 12"/>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38481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2066925" y="1335547"/>
            <a:ext cx="5010150" cy="773466"/>
          </a:xfrm>
        </p:spPr>
        <p:txBody>
          <a:bodyPr>
            <a:noAutofit/>
          </a:bodyPr>
          <a:lstStyle>
            <a:lvl1pPr algn="ctr">
              <a:lnSpc>
                <a:spcPct val="80000"/>
              </a:lnSpc>
              <a:defRPr sz="2800" b="1">
                <a:solidFill>
                  <a:schemeClr val="bg1"/>
                </a:solidFill>
              </a:defRPr>
            </a:lvl1pPr>
          </a:lstStyle>
          <a:p>
            <a:r>
              <a:rPr lang="pl-PL"/>
              <a:t>Kliknij, aby edytować styl</a:t>
            </a:r>
            <a:endParaRPr lang="pl-PL" dirty="0"/>
          </a:p>
        </p:txBody>
      </p:sp>
      <p:sp>
        <p:nvSpPr>
          <p:cNvPr id="13" name="Symbol zastępczy tekstu 12"/>
          <p:cNvSpPr>
            <a:spLocks noGrp="1"/>
          </p:cNvSpPr>
          <p:nvPr>
            <p:ph type="body" sz="quarter" idx="10"/>
          </p:nvPr>
        </p:nvSpPr>
        <p:spPr>
          <a:xfrm>
            <a:off x="2066925" y="2108660"/>
            <a:ext cx="5010150" cy="509166"/>
          </a:xfrm>
        </p:spPr>
        <p:txBody>
          <a:bodyPr rtlCol="0">
            <a:noAutofit/>
          </a:bodyPr>
          <a:lstStyle>
            <a:lvl1pPr marL="0" marR="0" indent="0" algn="ctr" defTabSz="457200" rtl="0" eaLnBrk="1" fontAlgn="auto" latinLnBrk="0" hangingPunct="1">
              <a:lnSpc>
                <a:spcPct val="80000"/>
              </a:lnSpc>
              <a:spcBef>
                <a:spcPct val="0"/>
              </a:spcBef>
              <a:spcAft>
                <a:spcPts val="0"/>
              </a:spcAft>
              <a:buClrTx/>
              <a:buSzTx/>
              <a:buFontTx/>
              <a:buNone/>
              <a:tabLst/>
              <a:defRPr kumimoji="0" lang="pl-PL" sz="1800" b="0" i="0" u="none" strike="noStrike" kern="1200" cap="none" spc="0" normalizeH="0" baseline="0" noProof="0">
                <a:ln>
                  <a:noFill/>
                </a:ln>
                <a:solidFill>
                  <a:schemeClr val="tx2"/>
                </a:solidFill>
                <a:effectLst/>
                <a:uLnTx/>
                <a:uFillTx/>
                <a:latin typeface="+mj-lt"/>
                <a:ea typeface="+mj-ea"/>
                <a:cs typeface="+mj-cs"/>
              </a:defRPr>
            </a:lvl1pPr>
          </a:lstStyle>
          <a:p>
            <a:pPr lvl="0"/>
            <a:r>
              <a:rPr lang="pl-PL"/>
              <a:t>Kliknij, aby edytować style wzorca tekstu</a:t>
            </a:r>
          </a:p>
          <a:p>
            <a:pPr lvl="1"/>
            <a:r>
              <a:rPr lang="pl-PL"/>
              <a:t>Drugi poziom</a:t>
            </a:r>
          </a:p>
        </p:txBody>
      </p:sp>
      <p:sp>
        <p:nvSpPr>
          <p:cNvPr id="24" name="Symbol zastępczy tekstu 12"/>
          <p:cNvSpPr>
            <a:spLocks noGrp="1"/>
          </p:cNvSpPr>
          <p:nvPr>
            <p:ph type="body" sz="quarter" idx="11"/>
          </p:nvPr>
        </p:nvSpPr>
        <p:spPr>
          <a:xfrm>
            <a:off x="765130"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6" name="Symbol zastępczy tekstu 12"/>
          <p:cNvSpPr>
            <a:spLocks noGrp="1"/>
          </p:cNvSpPr>
          <p:nvPr>
            <p:ph type="body" sz="quarter" idx="12"/>
          </p:nvPr>
        </p:nvSpPr>
        <p:spPr>
          <a:xfrm>
            <a:off x="3698148"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9" name="Symbol zastępczy tekstu 12"/>
          <p:cNvSpPr>
            <a:spLocks noGrp="1"/>
          </p:cNvSpPr>
          <p:nvPr>
            <p:ph type="body" sz="quarter" idx="13"/>
          </p:nvPr>
        </p:nvSpPr>
        <p:spPr>
          <a:xfrm>
            <a:off x="7043863"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26184422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cSld name="Tylko tytuł">
    <p:spTree>
      <p:nvGrpSpPr>
        <p:cNvPr id="1" name=""/>
        <p:cNvGrpSpPr/>
        <p:nvPr/>
      </p:nvGrpSpPr>
      <p:grpSpPr>
        <a:xfrm>
          <a:off x="0" y="0"/>
          <a:ext cx="0" cy="0"/>
          <a:chOff x="0" y="0"/>
          <a:chExt cx="0" cy="0"/>
        </a:xfrm>
      </p:grpSpPr>
      <p:sp>
        <p:nvSpPr>
          <p:cNvPr id="8" name="Tytuł 1"/>
          <p:cNvSpPr>
            <a:spLocks noGrp="1"/>
          </p:cNvSpPr>
          <p:nvPr>
            <p:ph type="title"/>
          </p:nvPr>
        </p:nvSpPr>
        <p:spPr>
          <a:xfrm>
            <a:off x="431921" y="547244"/>
            <a:ext cx="8272212" cy="741249"/>
          </a:xfrm>
        </p:spPr>
        <p:txBody>
          <a:bodyPr rtlCol="0"/>
          <a:lstStyle/>
          <a:p>
            <a:pPr rtl="0"/>
            <a:r>
              <a:rPr lang="pl-PL"/>
              <a:t>Kliknij, aby edytować styl</a:t>
            </a:r>
            <a:endParaRPr lang="en-US" dirty="0"/>
          </a:p>
        </p:txBody>
      </p:sp>
      <p:sp>
        <p:nvSpPr>
          <p:cNvPr id="3" name="Data — symbol zastępczy 2"/>
          <p:cNvSpPr>
            <a:spLocks noGrp="1"/>
          </p:cNvSpPr>
          <p:nvPr>
            <p:ph type="dt" sz="half" idx="10"/>
          </p:nvPr>
        </p:nvSpPr>
        <p:spPr/>
        <p:txBody>
          <a:bodyPr rtlCol="0"/>
          <a:lstStyle/>
          <a:p>
            <a:pPr rtl="0"/>
            <a:fld id="{98A70DB5-3B74-47E3-90B3-6FF4DAF5961C}" type="datetime1">
              <a:rPr lang="pl-PL" smtClean="0"/>
              <a:t>25.03.2024</a:t>
            </a:fld>
            <a:endParaRPr lang="en-US" dirty="0"/>
          </a:p>
        </p:txBody>
      </p:sp>
      <p:sp>
        <p:nvSpPr>
          <p:cNvPr id="4" name="Stopka — symbol zastępczy 3"/>
          <p:cNvSpPr>
            <a:spLocks noGrp="1"/>
          </p:cNvSpPr>
          <p:nvPr>
            <p:ph type="ftr" sz="quarter" idx="11"/>
          </p:nvPr>
        </p:nvSpPr>
        <p:spPr/>
        <p:txBody>
          <a:bodyPr rtlCol="0"/>
          <a:lstStyle/>
          <a:p>
            <a:pPr rtl="0"/>
            <a:endParaRPr lang="en-US" dirty="0"/>
          </a:p>
        </p:txBody>
      </p:sp>
      <p:sp>
        <p:nvSpPr>
          <p:cNvPr id="5" name="Numer slajdu — symbol zastępczy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0768107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19ACCFB-64D9-4601-80AA-35DB56B78D5A}"/>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FCE389BC-A580-4021-B927-AB794EBEAB22}"/>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B7518A2A-DC10-465D-AFF9-060F1B9AB144}"/>
              </a:ext>
            </a:extLst>
          </p:cNvPr>
          <p:cNvSpPr>
            <a:spLocks noGrp="1"/>
          </p:cNvSpPr>
          <p:nvPr>
            <p:ph type="dt" sz="half" idx="10"/>
          </p:nvPr>
        </p:nvSpPr>
        <p:spPr/>
        <p:txBody>
          <a:bodyPr/>
          <a:lstStyle/>
          <a:p>
            <a:fld id="{26724E56-D8E7-4D4B-88FE-02974663BDE4}" type="datetimeFigureOut">
              <a:rPr lang="pl-PL" smtClean="0"/>
              <a:t>25.03.2024</a:t>
            </a:fld>
            <a:endParaRPr lang="pl-PL" dirty="0"/>
          </a:p>
        </p:txBody>
      </p:sp>
      <p:sp>
        <p:nvSpPr>
          <p:cNvPr id="5" name="Symbol zastępczy stopki 4">
            <a:extLst>
              <a:ext uri="{FF2B5EF4-FFF2-40B4-BE49-F238E27FC236}">
                <a16:creationId xmlns:a16="http://schemas.microsoft.com/office/drawing/2014/main" id="{A7D458D1-D709-4E28-BC5B-17833C2E8100}"/>
              </a:ext>
            </a:extLst>
          </p:cNvPr>
          <p:cNvSpPr>
            <a:spLocks noGrp="1"/>
          </p:cNvSpPr>
          <p:nvPr>
            <p:ph type="ftr" sz="quarter" idx="11"/>
          </p:nvPr>
        </p:nvSpPr>
        <p:spPr/>
        <p:txBody>
          <a:bodyPr/>
          <a:lstStyle/>
          <a:p>
            <a:endParaRPr lang="pl-PL" dirty="0"/>
          </a:p>
        </p:txBody>
      </p:sp>
      <p:sp>
        <p:nvSpPr>
          <p:cNvPr id="6" name="Symbol zastępczy numeru slajdu 5">
            <a:extLst>
              <a:ext uri="{FF2B5EF4-FFF2-40B4-BE49-F238E27FC236}">
                <a16:creationId xmlns:a16="http://schemas.microsoft.com/office/drawing/2014/main" id="{C68CCA44-D3B4-417B-A923-BA82F953B231}"/>
              </a:ext>
            </a:extLst>
          </p:cNvPr>
          <p:cNvSpPr>
            <a:spLocks noGrp="1"/>
          </p:cNvSpPr>
          <p:nvPr>
            <p:ph type="sldNum" sz="quarter" idx="12"/>
          </p:nvPr>
        </p:nvSpPr>
        <p:spPr/>
        <p:txBody>
          <a:bodyPr/>
          <a:lstStyle/>
          <a:p>
            <a:fld id="{B8CE3212-3E93-41CE-937E-C1B9FBEA72A8}" type="slidenum">
              <a:rPr lang="pl-PL" smtClean="0"/>
              <a:t>‹#›</a:t>
            </a:fld>
            <a:endParaRPr lang="pl-PL" dirty="0"/>
          </a:p>
        </p:txBody>
      </p:sp>
    </p:spTree>
    <p:extLst>
      <p:ext uri="{BB962C8B-B14F-4D97-AF65-F5344CB8AC3E}">
        <p14:creationId xmlns:p14="http://schemas.microsoft.com/office/powerpoint/2010/main" val="349393951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0" y="853640"/>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6"/>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22961054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cSld name="Pusty">
    <p:spTree>
      <p:nvGrpSpPr>
        <p:cNvPr id="1" name=""/>
        <p:cNvGrpSpPr/>
        <p:nvPr/>
      </p:nvGrpSpPr>
      <p:grpSpPr>
        <a:xfrm>
          <a:off x="0" y="0"/>
          <a:ext cx="0" cy="0"/>
          <a:chOff x="0" y="0"/>
          <a:chExt cx="0" cy="0"/>
        </a:xfrm>
      </p:grpSpPr>
      <p:sp>
        <p:nvSpPr>
          <p:cNvPr id="2" name="Data — symbol zastępczy 1"/>
          <p:cNvSpPr>
            <a:spLocks noGrp="1"/>
          </p:cNvSpPr>
          <p:nvPr>
            <p:ph type="dt" sz="half" idx="10"/>
          </p:nvPr>
        </p:nvSpPr>
        <p:spPr/>
        <p:txBody>
          <a:bodyPr rtlCol="0"/>
          <a:lstStyle/>
          <a:p>
            <a:pPr rtl="0"/>
            <a:fld id="{5ECCD3F3-1BA2-48DE-B1B4-BBD3C3E3D436}" type="datetime1">
              <a:rPr lang="pl-PL" smtClean="0"/>
              <a:t>25.03.2024</a:t>
            </a:fld>
            <a:endParaRPr lang="en-US" dirty="0"/>
          </a:p>
        </p:txBody>
      </p:sp>
      <p:sp>
        <p:nvSpPr>
          <p:cNvPr id="3" name="Stopka — symbol zastępczy 2"/>
          <p:cNvSpPr>
            <a:spLocks noGrp="1"/>
          </p:cNvSpPr>
          <p:nvPr>
            <p:ph type="ftr" sz="quarter" idx="11"/>
          </p:nvPr>
        </p:nvSpPr>
        <p:spPr/>
        <p:txBody>
          <a:bodyPr rtlCol="0"/>
          <a:lstStyle/>
          <a:p>
            <a:pPr rtl="0"/>
            <a:endParaRPr lang="en-US" dirty="0"/>
          </a:p>
        </p:txBody>
      </p:sp>
      <p:sp>
        <p:nvSpPr>
          <p:cNvPr id="4" name="Numer slajdu — symbol zastępczy 3"/>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333219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dna Step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6"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Prostokąt 2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1850224"/>
            <a:ext cx="851879" cy="24827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688806"/>
            <a:ext cx="7113937" cy="325013"/>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1907532"/>
            <a:ext cx="7113936" cy="306392"/>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3778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2199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4378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28825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27246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29424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391607"/>
            <a:ext cx="851879" cy="225704"/>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233678"/>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451558"/>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38"/>
          <p:cNvSpPr>
            <a:spLocks noGrp="1"/>
          </p:cNvSpPr>
          <p:nvPr>
            <p:ph type="body" sz="quarter" idx="26"/>
          </p:nvPr>
        </p:nvSpPr>
        <p:spPr>
          <a:xfrm>
            <a:off x="459137" y="33837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0" name="Symbol zastępczy tekstu 38"/>
          <p:cNvSpPr>
            <a:spLocks noGrp="1"/>
          </p:cNvSpPr>
          <p:nvPr>
            <p:ph type="body" sz="quarter" idx="27"/>
          </p:nvPr>
        </p:nvSpPr>
        <p:spPr>
          <a:xfrm>
            <a:off x="1581547" y="32258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1" name="Symbol zastępczy tekstu 38"/>
          <p:cNvSpPr>
            <a:spLocks noGrp="1"/>
          </p:cNvSpPr>
          <p:nvPr>
            <p:ph type="body" sz="quarter" idx="28"/>
          </p:nvPr>
        </p:nvSpPr>
        <p:spPr>
          <a:xfrm>
            <a:off x="1581546" y="34437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2" name="Symbol zastępczy tekstu 38"/>
          <p:cNvSpPr>
            <a:spLocks noGrp="1"/>
          </p:cNvSpPr>
          <p:nvPr>
            <p:ph type="body" sz="quarter" idx="29"/>
          </p:nvPr>
        </p:nvSpPr>
        <p:spPr>
          <a:xfrm>
            <a:off x="459121" y="38884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3" name="Symbol zastępczy tekstu 38"/>
          <p:cNvSpPr>
            <a:spLocks noGrp="1"/>
          </p:cNvSpPr>
          <p:nvPr>
            <p:ph type="body" sz="quarter" idx="30"/>
          </p:nvPr>
        </p:nvSpPr>
        <p:spPr>
          <a:xfrm>
            <a:off x="1581530" y="37305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4" name="Symbol zastępczy tekstu 38"/>
          <p:cNvSpPr>
            <a:spLocks noGrp="1"/>
          </p:cNvSpPr>
          <p:nvPr>
            <p:ph type="body" sz="quarter" idx="31"/>
          </p:nvPr>
        </p:nvSpPr>
        <p:spPr>
          <a:xfrm>
            <a:off x="1581530" y="39483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5"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4199853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file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Prostokąt 7"/>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9"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17" name="Tytuł 1"/>
          <p:cNvSpPr>
            <a:spLocks noGrp="1"/>
          </p:cNvSpPr>
          <p:nvPr>
            <p:ph type="ctrTitle"/>
          </p:nvPr>
        </p:nvSpPr>
        <p:spPr>
          <a:xfrm>
            <a:off x="641350" y="2568574"/>
            <a:ext cx="7861300" cy="386116"/>
          </a:xfrm>
        </p:spPr>
        <p:txBody>
          <a:bodyPr>
            <a:noAutofit/>
          </a:bodyPr>
          <a:lstStyle>
            <a:lvl1pPr algn="ctr">
              <a:lnSpc>
                <a:spcPct val="80000"/>
              </a:lnSpc>
              <a:defRPr sz="1600" b="1" baseline="0">
                <a:solidFill>
                  <a:srgbClr val="009DE0"/>
                </a:solidFill>
              </a:defRPr>
            </a:lvl1pPr>
          </a:lstStyle>
          <a:p>
            <a:r>
              <a:rPr lang="pl-PL"/>
              <a:t>Kliknij, aby edytować styl</a:t>
            </a:r>
            <a:endParaRPr lang="pl-PL" dirty="0"/>
          </a:p>
        </p:txBody>
      </p:sp>
      <p:sp>
        <p:nvSpPr>
          <p:cNvPr id="18" name="Podtytuł 2"/>
          <p:cNvSpPr>
            <a:spLocks noGrp="1"/>
          </p:cNvSpPr>
          <p:nvPr>
            <p:ph type="subTitle" idx="1"/>
          </p:nvPr>
        </p:nvSpPr>
        <p:spPr>
          <a:xfrm>
            <a:off x="641350" y="2971386"/>
            <a:ext cx="7861300" cy="335575"/>
          </a:xfrm>
        </p:spPr>
        <p:txBody>
          <a:bodyPr>
            <a:normAutofit/>
          </a:bodyPr>
          <a:lstStyle>
            <a:lvl1pPr marL="0" indent="0" algn="ctr">
              <a:buNone/>
              <a:defRPr sz="1300" b="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9" name="Symbol zastępczy tekstu 8"/>
          <p:cNvSpPr>
            <a:spLocks noGrp="1"/>
          </p:cNvSpPr>
          <p:nvPr>
            <p:ph type="body" sz="quarter" idx="11"/>
          </p:nvPr>
        </p:nvSpPr>
        <p:spPr>
          <a:xfrm>
            <a:off x="641350" y="3340100"/>
            <a:ext cx="7861300" cy="1098550"/>
          </a:xfrm>
        </p:spPr>
        <p:txBody>
          <a:bodyPr>
            <a:noAutofit/>
          </a:bodyPr>
          <a:lstStyle>
            <a:lvl1pPr marL="0" indent="0" algn="ctr">
              <a:buNone/>
              <a:defRPr lang="pl-PL" sz="1000" b="0" kern="1200" baseline="0" dirty="0" smtClean="0">
                <a:solidFill>
                  <a:schemeClr val="bg2">
                    <a:lumMod val="10000"/>
                  </a:schemeClr>
                </a:solidFill>
                <a:latin typeface="+mn-lt"/>
                <a:ea typeface="+mn-ea"/>
                <a:cs typeface="+mn-cs"/>
              </a:defRPr>
            </a:lvl1pPr>
            <a:lvl2pPr marL="457200" indent="0">
              <a:buNone/>
              <a:defRPr sz="900">
                <a:solidFill>
                  <a:srgbClr val="FFFFFF"/>
                </a:solidFill>
              </a:defRPr>
            </a:lvl2pPr>
            <a:lvl3pPr marL="914400" indent="0">
              <a:buNone/>
              <a:defRPr sz="900">
                <a:solidFill>
                  <a:srgbClr val="FFFFFF"/>
                </a:solidFill>
              </a:defRPr>
            </a:lvl3pPr>
            <a:lvl4pPr marL="1371600" indent="0">
              <a:buNone/>
              <a:defRPr sz="900">
                <a:solidFill>
                  <a:srgbClr val="FFFFFF"/>
                </a:solidFill>
              </a:defRPr>
            </a:lvl4pPr>
            <a:lvl5pPr marL="1828800" indent="0">
              <a:buNone/>
              <a:defRPr sz="900">
                <a:solidFill>
                  <a:srgbClr val="FFFFFF"/>
                </a:solidFill>
              </a:defRPr>
            </a:lvl5pPr>
          </a:lstStyle>
          <a:p>
            <a:pPr lvl="0"/>
            <a:r>
              <a:rPr lang="pl-PL"/>
              <a:t>Kliknij, aby edytować style wzorca tekstu</a:t>
            </a:r>
          </a:p>
        </p:txBody>
      </p:sp>
      <p:sp>
        <p:nvSpPr>
          <p:cNvPr id="10"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93BF76A3-3636-4930-ACE4-1E92015765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66807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file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 name="Prostokąt 1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6" name="Prostokąt 15"/>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7"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chemeClr val="bg1">
                    <a:lumMod val="75000"/>
                  </a:schemeClr>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24" name="Symbol zastępczy obrazu 3"/>
          <p:cNvSpPr>
            <a:spLocks noGrp="1"/>
          </p:cNvSpPr>
          <p:nvPr>
            <p:ph type="pic" sz="quarter" idx="32"/>
          </p:nvPr>
        </p:nvSpPr>
        <p:spPr>
          <a:xfrm>
            <a:off x="714348"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5" name="Symbol zastępczy obrazu 3"/>
          <p:cNvSpPr>
            <a:spLocks noGrp="1"/>
          </p:cNvSpPr>
          <p:nvPr>
            <p:ph type="pic" sz="quarter" idx="33"/>
          </p:nvPr>
        </p:nvSpPr>
        <p:spPr>
          <a:xfrm>
            <a:off x="6794500"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marR="0" indent="0" algn="ctr" defTabSz="457200" rtl="0" eaLnBrk="1" fontAlgn="auto" latinLnBrk="0" hangingPunct="1">
              <a:lnSpc>
                <a:spcPct val="100000"/>
              </a:lnSpc>
              <a:spcBef>
                <a:spcPct val="20000"/>
              </a:spcBef>
              <a:spcAft>
                <a:spcPts val="0"/>
              </a:spcAft>
              <a:buClrTx/>
              <a:buSzTx/>
              <a:buFont typeface="Wingdings" charset="2"/>
              <a:buNone/>
              <a:tabLst/>
              <a:defRPr lang="pl-PL" sz="1600" dirty="0">
                <a:solidFill>
                  <a:srgbClr val="BFBFBF"/>
                </a:solidFill>
              </a:defRPr>
            </a:lvl1pPr>
          </a:lstStyle>
          <a:p>
            <a:pPr lvl="0"/>
            <a:r>
              <a:rPr lang="pl-PL" noProof="0"/>
              <a:t>Kliknij ikonę, aby dodać obraz</a:t>
            </a:r>
            <a:endParaRPr lang="pl-PL" noProof="0" dirty="0"/>
          </a:p>
        </p:txBody>
      </p:sp>
      <p:sp>
        <p:nvSpPr>
          <p:cNvPr id="37" name="Symbol zastępczy tekstu 6"/>
          <p:cNvSpPr>
            <a:spLocks noGrp="1"/>
          </p:cNvSpPr>
          <p:nvPr>
            <p:ph type="body" sz="quarter" idx="16"/>
          </p:nvPr>
        </p:nvSpPr>
        <p:spPr>
          <a:xfrm>
            <a:off x="723900" y="2663026"/>
            <a:ext cx="1638300" cy="285750"/>
          </a:xfrm>
        </p:spPr>
        <p:txBody>
          <a:bodyPr>
            <a:noAutofit/>
          </a:bodyPr>
          <a:lstStyle>
            <a:lvl1pPr marL="0" indent="0" algn="ctr" defTabSz="457200" rtl="0" eaLnBrk="1" latinLnBrk="0" hangingPunct="1">
              <a:lnSpc>
                <a:spcPct val="80000"/>
              </a:lnSpc>
              <a:spcBef>
                <a:spcPct val="0"/>
              </a:spcBef>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38" name="Symbol zastępczy tekstu 6"/>
          <p:cNvSpPr>
            <a:spLocks noGrp="1"/>
          </p:cNvSpPr>
          <p:nvPr>
            <p:ph type="body" sz="quarter" idx="17"/>
          </p:nvPr>
        </p:nvSpPr>
        <p:spPr>
          <a:xfrm>
            <a:off x="723900"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39" name="Symbol zastępczy tekstu 6"/>
          <p:cNvSpPr>
            <a:spLocks noGrp="1"/>
          </p:cNvSpPr>
          <p:nvPr>
            <p:ph type="body" sz="quarter" idx="18"/>
          </p:nvPr>
        </p:nvSpPr>
        <p:spPr>
          <a:xfrm>
            <a:off x="723900"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0" name="Symbol zastępczy tekstu 6"/>
          <p:cNvSpPr>
            <a:spLocks noGrp="1"/>
          </p:cNvSpPr>
          <p:nvPr>
            <p:ph type="body" sz="quarter" idx="20"/>
          </p:nvPr>
        </p:nvSpPr>
        <p:spPr>
          <a:xfrm>
            <a:off x="3768438"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1" name="Symbol zastępczy tekstu 6"/>
          <p:cNvSpPr>
            <a:spLocks noGrp="1"/>
          </p:cNvSpPr>
          <p:nvPr>
            <p:ph type="body" sz="quarter" idx="21"/>
          </p:nvPr>
        </p:nvSpPr>
        <p:spPr>
          <a:xfrm>
            <a:off x="3768438" y="3034066"/>
            <a:ext cx="1638300" cy="161006"/>
          </a:xfrm>
        </p:spPr>
        <p:txBody>
          <a:bodyPr anchor="ctr">
            <a:noAutofit/>
          </a:bodyPr>
          <a:lstStyle>
            <a:lvl1pPr marL="0" indent="0" algn="ctr" defTabSz="457200" rtl="0" eaLnBrk="1" latinLnBrk="0" hangingPunct="1">
              <a:spcBef>
                <a:spcPct val="20000"/>
              </a:spcBef>
              <a:buFont typeface="Wingdings" charset="2"/>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2" name="Symbol zastępczy tekstu 6"/>
          <p:cNvSpPr>
            <a:spLocks noGrp="1"/>
          </p:cNvSpPr>
          <p:nvPr>
            <p:ph type="body" sz="quarter" idx="22"/>
          </p:nvPr>
        </p:nvSpPr>
        <p:spPr>
          <a:xfrm>
            <a:off x="3768438"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3" name="Symbol zastępczy tekstu 6"/>
          <p:cNvSpPr>
            <a:spLocks noGrp="1"/>
          </p:cNvSpPr>
          <p:nvPr>
            <p:ph type="body" sz="quarter" idx="24"/>
          </p:nvPr>
        </p:nvSpPr>
        <p:spPr>
          <a:xfrm>
            <a:off x="6806823"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4" name="Symbol zastępczy tekstu 6"/>
          <p:cNvSpPr>
            <a:spLocks noGrp="1"/>
          </p:cNvSpPr>
          <p:nvPr>
            <p:ph type="body" sz="quarter" idx="25"/>
          </p:nvPr>
        </p:nvSpPr>
        <p:spPr>
          <a:xfrm>
            <a:off x="6806823"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5" name="Symbol zastępczy tekstu 6"/>
          <p:cNvSpPr>
            <a:spLocks noGrp="1"/>
          </p:cNvSpPr>
          <p:nvPr>
            <p:ph type="body" sz="quarter" idx="26"/>
          </p:nvPr>
        </p:nvSpPr>
        <p:spPr>
          <a:xfrm>
            <a:off x="6806823"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18"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14D5081A-5DAB-4797-AC24-7D62B07D001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577139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3"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6"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EA0D4AAE-8716-4798-84CC-8B9712ED07C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78518126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ymbol zastępczy tytułu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pl-PL" altLang="pl-PL"/>
              <a:t>INSERT TITLE</a:t>
            </a:r>
          </a:p>
        </p:txBody>
      </p:sp>
      <p:sp>
        <p:nvSpPr>
          <p:cNvPr id="1027" name="Symbol zastępczy tekstu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l-PL" altLang="pl-PL"/>
              <a:t>Click to edit</a:t>
            </a:r>
          </a:p>
          <a:p>
            <a:pPr lvl="1"/>
            <a:r>
              <a:rPr lang="pl-PL" altLang="pl-PL"/>
              <a:t>Second level</a:t>
            </a:r>
          </a:p>
          <a:p>
            <a:pPr lvl="2"/>
            <a:r>
              <a:rPr lang="pl-PL" altLang="pl-PL"/>
              <a:t>Third level</a:t>
            </a:r>
          </a:p>
          <a:p>
            <a:pPr lvl="3"/>
            <a:r>
              <a:rPr lang="pl-PL" altLang="pl-PL"/>
              <a:t>Fourth level</a:t>
            </a:r>
          </a:p>
          <a:p>
            <a:pPr lvl="4"/>
            <a:r>
              <a:rPr lang="pl-PL" altLang="pl-PL"/>
              <a:t>Fifth level</a:t>
            </a:r>
          </a:p>
        </p:txBody>
      </p:sp>
      <p:sp>
        <p:nvSpPr>
          <p:cNvPr id="7" name="Symbol zastępczy stopki 4"/>
          <p:cNvSpPr>
            <a:spLocks noGrp="1"/>
          </p:cNvSpPr>
          <p:nvPr>
            <p:ph type="ftr" sz="quarter" idx="3"/>
          </p:nvPr>
        </p:nvSpPr>
        <p:spPr>
          <a:xfrm>
            <a:off x="1676400" y="4767263"/>
            <a:ext cx="5118100" cy="274637"/>
          </a:xfrm>
          <a:prstGeom prst="rect">
            <a:avLst/>
          </a:prstGeom>
        </p:spPr>
        <p:txBody>
          <a:bodyPr/>
          <a:lstStyle>
            <a:lvl1pPr algn="l" eaLnBrk="1" fontAlgn="auto" hangingPunct="1">
              <a:spcBef>
                <a:spcPts val="0"/>
              </a:spcBef>
              <a:spcAft>
                <a:spcPts val="0"/>
              </a:spcAft>
              <a:defRPr sz="1050">
                <a:latin typeface="+mn-lt"/>
              </a:defRPr>
            </a:lvl1pPr>
          </a:lstStyle>
          <a:p>
            <a:pPr>
              <a:defRPr/>
            </a:pPr>
            <a:r>
              <a:rPr lang="pl-PL">
                <a:solidFill>
                  <a:srgbClr val="26437E"/>
                </a:solidFill>
              </a:rPr>
              <a:t>Footer</a:t>
            </a:r>
          </a:p>
        </p:txBody>
      </p:sp>
      <p:sp>
        <p:nvSpPr>
          <p:cNvPr id="9" name="Symbol zastępczy numeru slajdu 5"/>
          <p:cNvSpPr>
            <a:spLocks noGrp="1"/>
          </p:cNvSpPr>
          <p:nvPr>
            <p:ph type="sldNum" sz="quarter" idx="4"/>
          </p:nvPr>
        </p:nvSpPr>
        <p:spPr>
          <a:xfrm>
            <a:off x="8274050" y="4822825"/>
            <a:ext cx="412750" cy="196850"/>
          </a:xfrm>
          <a:prstGeom prst="rect">
            <a:avLst/>
          </a:prstGeom>
          <a:solidFill>
            <a:schemeClr val="accent3"/>
          </a:solidFill>
        </p:spPr>
        <p:txBody>
          <a:bodyPr vert="horz" wrap="square" lIns="91440" tIns="45720" rIns="91440" bIns="45720" numCol="1" anchor="ctr" anchorCtr="0" compatLnSpc="1">
            <a:prstTxWarp prst="textNoShape">
              <a:avLst/>
            </a:prstTxWarp>
          </a:bodyPr>
          <a:lstStyle>
            <a:lvl1pPr algn="ctr" eaLnBrk="1" hangingPunct="1">
              <a:defRPr sz="1000">
                <a:solidFill>
                  <a:srgbClr val="FFFFFF"/>
                </a:solidFill>
              </a:defRPr>
            </a:lvl1pPr>
          </a:lstStyle>
          <a:p>
            <a:pPr fontAlgn="base">
              <a:spcBef>
                <a:spcPct val="0"/>
              </a:spcBef>
              <a:spcAft>
                <a:spcPct val="0"/>
              </a:spcAft>
            </a:pPr>
            <a:fld id="{37B0E7E1-F076-4472-819B-5726747B0BBB}" type="slidenum">
              <a:rPr lang="pl-PL" altLang="pl-PL" smtClean="0"/>
              <a:pPr fontAlgn="base">
                <a:spcBef>
                  <a:spcPct val="0"/>
                </a:spcBef>
                <a:spcAft>
                  <a:spcPct val="0"/>
                </a:spcAft>
              </a:pPr>
              <a:t>‹#›</a:t>
            </a:fld>
            <a:endParaRPr lang="pl-PL" altLang="pl-PL"/>
          </a:p>
        </p:txBody>
      </p:sp>
    </p:spTree>
    <p:extLst>
      <p:ext uri="{BB962C8B-B14F-4D97-AF65-F5344CB8AC3E}">
        <p14:creationId xmlns:p14="http://schemas.microsoft.com/office/powerpoint/2010/main" val="2278083978"/>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3" r:id="rId23"/>
    <p:sldLayoutId id="2147483884" r:id="rId24"/>
    <p:sldLayoutId id="2147483885" r:id="rId25"/>
    <p:sldLayoutId id="2147483886" r:id="rId26"/>
    <p:sldLayoutId id="2147483887" r:id="rId27"/>
    <p:sldLayoutId id="2147483888" r:id="rId28"/>
    <p:sldLayoutId id="2147483889" r:id="rId29"/>
    <p:sldLayoutId id="2147483890" r:id="rId30"/>
    <p:sldLayoutId id="2147483891" r:id="rId31"/>
    <p:sldLayoutId id="2147483892" r:id="rId32"/>
    <p:sldLayoutId id="2147483893" r:id="rId33"/>
    <p:sldLayoutId id="2147483894" r:id="rId34"/>
    <p:sldLayoutId id="2147483895" r:id="rId35"/>
    <p:sldLayoutId id="2147483896" r:id="rId36"/>
    <p:sldLayoutId id="2147483897" r:id="rId37"/>
    <p:sldLayoutId id="2147483898" r:id="rId38"/>
    <p:sldLayoutId id="2147483899" r:id="rId39"/>
    <p:sldLayoutId id="2147483900" r:id="rId40"/>
    <p:sldLayoutId id="2147483901" r:id="rId41"/>
    <p:sldLayoutId id="2147483902" r:id="rId42"/>
    <p:sldLayoutId id="2147483903" r:id="rId43"/>
    <p:sldLayoutId id="2147483904" r:id="rId44"/>
    <p:sldLayoutId id="2147483905" r:id="rId45"/>
    <p:sldLayoutId id="2147483906" r:id="rId46"/>
    <p:sldLayoutId id="2147483907" r:id="rId47"/>
    <p:sldLayoutId id="2147483908" r:id="rId48"/>
    <p:sldLayoutId id="2147483909" r:id="rId49"/>
    <p:sldLayoutId id="2147483910" r:id="rId50"/>
    <p:sldLayoutId id="2147483911" r:id="rId51"/>
    <p:sldLayoutId id="2147483913" r:id="rId52"/>
    <p:sldLayoutId id="2147483914" r:id="rId53"/>
    <p:sldLayoutId id="2147483915" r:id="rId54"/>
    <p:sldLayoutId id="2147483916" r:id="rId55"/>
  </p:sldLayoutIdLst>
  <p:txStyles>
    <p:titleStyle>
      <a:lvl1pPr algn="ctr" defTabSz="457200" rtl="0" eaLnBrk="0" fontAlgn="base" hangingPunct="0">
        <a:spcBef>
          <a:spcPct val="0"/>
        </a:spcBef>
        <a:spcAft>
          <a:spcPct val="0"/>
        </a:spcAft>
        <a:defRPr lang="pl-PL" sz="2000" b="1" kern="1200" dirty="0">
          <a:solidFill>
            <a:schemeClr val="tx1"/>
          </a:solidFill>
          <a:latin typeface="+mj-lt"/>
          <a:ea typeface="+mj-ea"/>
          <a:cs typeface="+mj-cs"/>
        </a:defRPr>
      </a:lvl1pPr>
      <a:lvl2pPr algn="ctr" defTabSz="457200" rtl="0" eaLnBrk="0" fontAlgn="base" hangingPunct="0">
        <a:spcBef>
          <a:spcPct val="0"/>
        </a:spcBef>
        <a:spcAft>
          <a:spcPct val="0"/>
        </a:spcAft>
        <a:defRPr sz="2000" b="1">
          <a:solidFill>
            <a:schemeClr val="tx1"/>
          </a:solidFill>
          <a:latin typeface="Arial" panose="020B0604020202020204" pitchFamily="34" charset="0"/>
        </a:defRPr>
      </a:lvl2pPr>
      <a:lvl3pPr algn="ctr" defTabSz="457200" rtl="0" eaLnBrk="0" fontAlgn="base" hangingPunct="0">
        <a:spcBef>
          <a:spcPct val="0"/>
        </a:spcBef>
        <a:spcAft>
          <a:spcPct val="0"/>
        </a:spcAft>
        <a:defRPr sz="2000" b="1">
          <a:solidFill>
            <a:schemeClr val="tx1"/>
          </a:solidFill>
          <a:latin typeface="Arial" panose="020B0604020202020204" pitchFamily="34" charset="0"/>
        </a:defRPr>
      </a:lvl3pPr>
      <a:lvl4pPr algn="ctr" defTabSz="457200" rtl="0" eaLnBrk="0" fontAlgn="base" hangingPunct="0">
        <a:spcBef>
          <a:spcPct val="0"/>
        </a:spcBef>
        <a:spcAft>
          <a:spcPct val="0"/>
        </a:spcAft>
        <a:defRPr sz="2000" b="1">
          <a:solidFill>
            <a:schemeClr val="tx1"/>
          </a:solidFill>
          <a:latin typeface="Arial" panose="020B0604020202020204" pitchFamily="34" charset="0"/>
        </a:defRPr>
      </a:lvl4pPr>
      <a:lvl5pPr algn="ctr" defTabSz="457200" rtl="0" eaLnBrk="0" fontAlgn="base" hangingPunct="0">
        <a:spcBef>
          <a:spcPct val="0"/>
        </a:spcBef>
        <a:spcAft>
          <a:spcPct val="0"/>
        </a:spcAft>
        <a:defRPr sz="2000" b="1">
          <a:solidFill>
            <a:schemeClr val="tx1"/>
          </a:solidFill>
          <a:latin typeface="Arial" panose="020B0604020202020204" pitchFamily="34" charset="0"/>
        </a:defRPr>
      </a:lvl5pPr>
      <a:lvl6pPr marL="457200" algn="ctr" defTabSz="457200" rtl="0" fontAlgn="base">
        <a:spcBef>
          <a:spcPct val="0"/>
        </a:spcBef>
        <a:spcAft>
          <a:spcPct val="0"/>
        </a:spcAft>
        <a:defRPr sz="2000" b="1">
          <a:solidFill>
            <a:schemeClr val="tx1"/>
          </a:solidFill>
          <a:latin typeface="Arial" panose="020B0604020202020204" pitchFamily="34" charset="0"/>
        </a:defRPr>
      </a:lvl6pPr>
      <a:lvl7pPr marL="914400" algn="ctr" defTabSz="457200" rtl="0" fontAlgn="base">
        <a:spcBef>
          <a:spcPct val="0"/>
        </a:spcBef>
        <a:spcAft>
          <a:spcPct val="0"/>
        </a:spcAft>
        <a:defRPr sz="2000" b="1">
          <a:solidFill>
            <a:schemeClr val="tx1"/>
          </a:solidFill>
          <a:latin typeface="Arial" panose="020B0604020202020204" pitchFamily="34" charset="0"/>
        </a:defRPr>
      </a:lvl7pPr>
      <a:lvl8pPr marL="1371600" algn="ctr" defTabSz="457200" rtl="0" fontAlgn="base">
        <a:spcBef>
          <a:spcPct val="0"/>
        </a:spcBef>
        <a:spcAft>
          <a:spcPct val="0"/>
        </a:spcAft>
        <a:defRPr sz="2000" b="1">
          <a:solidFill>
            <a:schemeClr val="tx1"/>
          </a:solidFill>
          <a:latin typeface="Arial" panose="020B0604020202020204" pitchFamily="34" charset="0"/>
        </a:defRPr>
      </a:lvl8pPr>
      <a:lvl9pPr marL="1828800" algn="ctr" defTabSz="457200" rtl="0" fontAlgn="base">
        <a:spcBef>
          <a:spcPct val="0"/>
        </a:spcBef>
        <a:spcAft>
          <a:spcPct val="0"/>
        </a:spcAft>
        <a:defRPr sz="2000" b="1">
          <a:solidFill>
            <a:schemeClr val="tx1"/>
          </a:solidFill>
          <a:latin typeface="Arial" panose="020B0604020202020204" pitchFamily="34" charset="0"/>
        </a:defRPr>
      </a:lvl9pPr>
    </p:titleStyle>
    <p:bodyStyle>
      <a:lvl1pPr marL="342900" indent="-342900" algn="l" defTabSz="457200" rtl="0" eaLnBrk="0" fontAlgn="base" hangingPunct="0">
        <a:spcBef>
          <a:spcPct val="20000"/>
        </a:spcBef>
        <a:spcAft>
          <a:spcPct val="0"/>
        </a:spcAft>
        <a:buFont typeface="Wingdings" panose="05000000000000000000" pitchFamily="2" charset="2"/>
        <a:buChar char="§"/>
        <a:defRPr lang="pl-PL" b="1" kern="1200">
          <a:solidFill>
            <a:schemeClr val="accent1"/>
          </a:solidFill>
          <a:latin typeface="+mn-lt"/>
          <a:ea typeface="+mn-ea"/>
          <a:cs typeface="+mn-cs"/>
        </a:defRPr>
      </a:lvl1pPr>
      <a:lvl2pPr marL="742950" indent="-285750" algn="l" defTabSz="457200" rtl="0" eaLnBrk="0" fontAlgn="base" hangingPunct="0">
        <a:spcBef>
          <a:spcPct val="20000"/>
        </a:spcBef>
        <a:spcAft>
          <a:spcPct val="0"/>
        </a:spcAft>
        <a:buFont typeface="Wingdings" panose="05000000000000000000" pitchFamily="2" charset="2"/>
        <a:buChar char="§"/>
        <a:defRPr lang="pl-PL" sz="16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Wingdings" panose="05000000000000000000" pitchFamily="2" charset="2"/>
        <a:buChar char="§"/>
        <a:defRPr lang="pl-PL" sz="1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hyperlink" Target="https://sco.wikipedia.org/wiki/Facebook" TargetMode="External"/><Relationship Id="rId18" Type="http://schemas.openxmlformats.org/officeDocument/2006/relationships/image" Target="../media/image26.png"/><Relationship Id="rId3" Type="http://schemas.openxmlformats.org/officeDocument/2006/relationships/hyperlink" Target="https://en.wikiversity.org/wiki/Python_Concepts" TargetMode="External"/><Relationship Id="rId21" Type="http://schemas.openxmlformats.org/officeDocument/2006/relationships/hyperlink" Target="https://www.goodfreephotos.com/vector-images/database-symbol-vector-clipart.png.php" TargetMode="External"/><Relationship Id="rId7" Type="http://schemas.openxmlformats.org/officeDocument/2006/relationships/hyperlink" Target="https://commons.wikimedia.org/wiki/File:Oxygen480-categories-applications-internet.svg" TargetMode="External"/><Relationship Id="rId12" Type="http://schemas.openxmlformats.org/officeDocument/2006/relationships/image" Target="../media/image23.png"/><Relationship Id="rId17" Type="http://schemas.openxmlformats.org/officeDocument/2006/relationships/hyperlink" Target="https://en.wikipedia.org/wiki/Google_logo" TargetMode="External"/><Relationship Id="rId2" Type="http://schemas.openxmlformats.org/officeDocument/2006/relationships/image" Target="../media/image16.png"/><Relationship Id="rId16" Type="http://schemas.openxmlformats.org/officeDocument/2006/relationships/image" Target="../media/image25.png"/><Relationship Id="rId20" Type="http://schemas.openxmlformats.org/officeDocument/2006/relationships/image" Target="../media/image27.png"/><Relationship Id="rId1" Type="http://schemas.openxmlformats.org/officeDocument/2006/relationships/slideLayout" Target="../slideLayouts/slideLayout54.xml"/><Relationship Id="rId6" Type="http://schemas.openxmlformats.org/officeDocument/2006/relationships/image" Target="../media/image20.png"/><Relationship Id="rId11" Type="http://schemas.openxmlformats.org/officeDocument/2006/relationships/hyperlink" Target="https://en.wikipedia.org/wiki/Rocket_Science_Games" TargetMode="External"/><Relationship Id="rId5" Type="http://schemas.openxmlformats.org/officeDocument/2006/relationships/hyperlink" Target="https://hackclarify.blogspot.com/2012/04/uninstall-programs-using-cmd-in-windows.html" TargetMode="External"/><Relationship Id="rId15" Type="http://schemas.openxmlformats.org/officeDocument/2006/relationships/hyperlink" Target="https://www.maxpixel.net/Music-Network-Online-Streaming-Spotify-Internet-1759471" TargetMode="External"/><Relationship Id="rId10" Type="http://schemas.openxmlformats.org/officeDocument/2006/relationships/image" Target="../media/image22.jpg"/><Relationship Id="rId19" Type="http://schemas.openxmlformats.org/officeDocument/2006/relationships/hyperlink" Target="http://whatchareading.com/havent-forgotten-k-jessica-jones/" TargetMode="External"/><Relationship Id="rId4" Type="http://schemas.openxmlformats.org/officeDocument/2006/relationships/image" Target="../media/image19.jpg"/><Relationship Id="rId9" Type="http://schemas.openxmlformats.org/officeDocument/2006/relationships/hyperlink" Target="https://ai.stackexchange.com/questions/9305/what-problems-in-ai-are-not-machine-learning" TargetMode="External"/><Relationship Id="rId14" Type="http://schemas.openxmlformats.org/officeDocument/2006/relationships/image" Target="../media/image2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2.xml.rels><?xml version="1.0" encoding="UTF-8" standalone="yes"?>
<Relationships xmlns="http://schemas.openxmlformats.org/package/2006/relationships"><Relationship Id="rId3" Type="http://schemas.openxmlformats.org/officeDocument/2006/relationships/hyperlink" Target="https://www.python.org/" TargetMode="External"/><Relationship Id="rId2" Type="http://schemas.openxmlformats.org/officeDocument/2006/relationships/image" Target="../media/image28.png"/><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3" Type="http://schemas.openxmlformats.org/officeDocument/2006/relationships/hyperlink" Target="https://askubuntu.com/questions/1025153/install-pycharm-community-on-ubuntu-16-04" TargetMode="External"/><Relationship Id="rId7" Type="http://schemas.openxmlformats.org/officeDocument/2006/relationships/hyperlink" Target="https://en.wikipedia.org/wiki/Visual_Studio_Code" TargetMode="External"/><Relationship Id="rId2" Type="http://schemas.openxmlformats.org/officeDocument/2006/relationships/image" Target="../media/image29.png"/><Relationship Id="rId1" Type="http://schemas.openxmlformats.org/officeDocument/2006/relationships/slideLayout" Target="../slideLayouts/slideLayout52.xml"/><Relationship Id="rId6" Type="http://schemas.openxmlformats.org/officeDocument/2006/relationships/image" Target="../media/image31.png"/><Relationship Id="rId5" Type="http://schemas.openxmlformats.org/officeDocument/2006/relationships/hyperlink" Target="https://schwabencode.com/blog/2019/10/18/Enable-CodeLens-in-Visual-Studio-2019" TargetMode="Externa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5.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1.xml.rels><?xml version="1.0" encoding="UTF-8" standalone="yes"?>
<Relationships xmlns="http://schemas.openxmlformats.org/package/2006/relationships"><Relationship Id="rId3" Type="http://schemas.openxmlformats.org/officeDocument/2006/relationships/hyperlink" Target="https://gosc.pl/doc/3026975.Piekno-liczby-Pi" TargetMode="External"/><Relationship Id="rId2" Type="http://schemas.openxmlformats.org/officeDocument/2006/relationships/image" Target="../media/image36.jpg"/><Relationship Id="rId1" Type="http://schemas.openxmlformats.org/officeDocument/2006/relationships/slideLayout" Target="../slideLayouts/slideLayout5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versity.org/wiki/Python_Concepts" TargetMode="External"/><Relationship Id="rId2" Type="http://schemas.openxmlformats.org/officeDocument/2006/relationships/image" Target="../media/image16.png"/><Relationship Id="rId1" Type="http://schemas.openxmlformats.org/officeDocument/2006/relationships/slideLayout" Target="../slideLayouts/slideLayout5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6.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5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6.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5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5.xml"/></Relationships>
</file>

<file path=ppt/slides/_rels/slide7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5.xml"/></Relationships>
</file>

<file path=ppt/slides/_rels/slide8.xml.rels><?xml version="1.0" encoding="UTF-8" standalone="yes"?>
<Relationships xmlns="http://schemas.openxmlformats.org/package/2006/relationships"><Relationship Id="rId3" Type="http://schemas.openxmlformats.org/officeDocument/2006/relationships/hyperlink" Target="http://pngimg.com/download/38138" TargetMode="External"/><Relationship Id="rId2" Type="http://schemas.openxmlformats.org/officeDocument/2006/relationships/image" Target="../media/image18.png"/><Relationship Id="rId1" Type="http://schemas.openxmlformats.org/officeDocument/2006/relationships/slideLayout" Target="../slideLayouts/slideLayout52.xml"/></Relationships>
</file>

<file path=ppt/slides/_rels/slide8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5.xml"/></Relationships>
</file>

<file path=ppt/slides/_rels/slide8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5.xml"/></Relationships>
</file>

<file path=ppt/slides/_rels/slide8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5.xml"/></Relationships>
</file>

<file path=ppt/slides/_rels/slide8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4274" name="Tytuł 7"/>
          <p:cNvSpPr>
            <a:spLocks noGrp="1"/>
          </p:cNvSpPr>
          <p:nvPr>
            <p:ph type="ctrTitle"/>
          </p:nvPr>
        </p:nvSpPr>
        <p:spPr>
          <a:xfrm>
            <a:off x="457200" y="2535238"/>
            <a:ext cx="8229600" cy="1027112"/>
          </a:xfrm>
        </p:spPr>
        <p:txBody>
          <a:bodyPr/>
          <a:lstStyle/>
          <a:p>
            <a:pPr eaLnBrk="1" hangingPunct="1"/>
            <a:r>
              <a:rPr altLang="pl-PL"/>
              <a:t>CENTRUM SZKOLENIOWE COMARCH</a:t>
            </a:r>
          </a:p>
        </p:txBody>
      </p:sp>
      <p:sp>
        <p:nvSpPr>
          <p:cNvPr id="54275" name="Podtytuł 8"/>
          <p:cNvSpPr>
            <a:spLocks noGrp="1"/>
          </p:cNvSpPr>
          <p:nvPr>
            <p:ph type="subTitle" idx="1"/>
          </p:nvPr>
        </p:nvSpPr>
        <p:spPr>
          <a:xfrm>
            <a:off x="457200" y="3562350"/>
            <a:ext cx="8229600" cy="549275"/>
          </a:xfrm>
        </p:spPr>
        <p:txBody>
          <a:bodyPr/>
          <a:lstStyle/>
          <a:p>
            <a:pPr eaLnBrk="1" hangingPunct="1"/>
            <a:r>
              <a:rPr lang="pl-PL" altLang="pl-PL" dirty="0"/>
              <a:t>Szkolenie: </a:t>
            </a:r>
            <a:r>
              <a:rPr lang="pl-PL" altLang="pl-PL" dirty="0" err="1"/>
              <a:t>Python</a:t>
            </a:r>
            <a:r>
              <a:rPr lang="pl-PL" altLang="pl-PL" dirty="0"/>
              <a:t> w analizie danych. Wstęp do Data Science</a:t>
            </a:r>
            <a:endParaRPr lang="en-GB" altLang="pl-PL" dirty="0"/>
          </a:p>
        </p:txBody>
      </p:sp>
      <p:sp>
        <p:nvSpPr>
          <p:cNvPr id="54277" name="Symbol zastępczy tekstu 10"/>
          <p:cNvSpPr>
            <a:spLocks noGrp="1"/>
          </p:cNvSpPr>
          <p:nvPr>
            <p:ph type="body" sz="quarter" idx="11"/>
          </p:nvPr>
        </p:nvSpPr>
        <p:spPr>
          <a:xfrm>
            <a:off x="457200" y="4406900"/>
            <a:ext cx="4000500" cy="279400"/>
          </a:xfrm>
        </p:spPr>
        <p:txBody>
          <a:bodyPr/>
          <a:lstStyle/>
          <a:p>
            <a:r>
              <a:rPr lang="pl-PL" altLang="pl-PL" dirty="0"/>
              <a:t>Trener: Marcin Albiniak</a:t>
            </a:r>
            <a:endParaRPr lang="en-GB" altLang="pl-PL" dirty="0"/>
          </a:p>
        </p:txBody>
      </p:sp>
      <p:pic>
        <p:nvPicPr>
          <p:cNvPr id="54278" name="Obraz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38125"/>
            <a:ext cx="1798638"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093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62350" y="583407"/>
            <a:ext cx="6172200" cy="529828"/>
          </a:xfrm>
        </p:spPr>
        <p:txBody>
          <a:bodyPr/>
          <a:lstStyle/>
          <a:p>
            <a:pPr algn="l"/>
            <a:r>
              <a:rPr lang="pl-PL" altLang="pl-PL" sz="2400" dirty="0"/>
              <a:t>Idea języka:</a:t>
            </a:r>
          </a:p>
        </p:txBody>
      </p:sp>
      <p:sp>
        <p:nvSpPr>
          <p:cNvPr id="7171" name="Rectangle 3"/>
          <p:cNvSpPr>
            <a:spLocks noGrp="1" noChangeArrowheads="1"/>
          </p:cNvSpPr>
          <p:nvPr>
            <p:ph type="body" idx="1"/>
          </p:nvPr>
        </p:nvSpPr>
        <p:spPr>
          <a:xfrm>
            <a:off x="1410399" y="1346030"/>
            <a:ext cx="6172200" cy="3481388"/>
          </a:xfrm>
        </p:spPr>
        <p:txBody>
          <a:bodyPr/>
          <a:lstStyle/>
          <a:p>
            <a:pPr marL="0" indent="0">
              <a:buNone/>
            </a:pPr>
            <a:r>
              <a:rPr lang="pl-PL" altLang="pl-PL" sz="1350" dirty="0"/>
              <a:t>Idea nadania ludziom pierwszeństwa nad maszynami jest podstawą filozofii stojącej za Pythonem. Z pewnością fakt, że jest to język interpretowany, w przeciwieństwie do języka skompilowanego, oznacza, że ​​programista otrzymuje natychmiastową informację zwrotną na temat kodu, który pisze, bez konieczności poświęcania czasu na jego rekompilację po dokonaniu każdej zmiany. </a:t>
            </a:r>
          </a:p>
          <a:p>
            <a:pPr marL="0" indent="0">
              <a:buNone/>
            </a:pPr>
            <a:endParaRPr lang="pl-PL" altLang="pl-PL" sz="1350" dirty="0"/>
          </a:p>
          <a:p>
            <a:pPr marL="0" indent="0">
              <a:buNone/>
            </a:pPr>
            <a:r>
              <a:rPr lang="pl-PL" altLang="pl-PL" sz="1350" dirty="0"/>
              <a:t>„Istnieje cała masa typowych zadań programistycznych, które są łatwe w Pythonie”</a:t>
            </a:r>
          </a:p>
          <a:p>
            <a:pPr marL="0" indent="0">
              <a:buNone/>
            </a:pPr>
            <a:r>
              <a:rPr lang="pl-PL" altLang="pl-PL" sz="1350" dirty="0"/>
              <a:t>/Guido van Rossum/</a:t>
            </a:r>
          </a:p>
          <a:p>
            <a:pPr marL="0" indent="0">
              <a:buNone/>
            </a:pPr>
            <a:endParaRPr lang="pl-PL" altLang="pl-PL" sz="1350" dirty="0"/>
          </a:p>
          <a:p>
            <a:pPr marL="0" indent="0">
              <a:buNone/>
            </a:pPr>
            <a:r>
              <a:rPr lang="pl-PL" altLang="pl-PL" sz="1350" dirty="0"/>
              <a:t>„W Pythonie każdy symbol, który wpisujesz, jest niezbędny”</a:t>
            </a:r>
          </a:p>
          <a:p>
            <a:pPr marL="0" indent="0">
              <a:buNone/>
            </a:pPr>
            <a:r>
              <a:rPr lang="pl-PL" altLang="pl-PL" sz="1350" dirty="0"/>
              <a:t>/Guido van Rossum/</a:t>
            </a:r>
          </a:p>
          <a:p>
            <a:pPr marL="0" indent="0">
              <a:buNone/>
            </a:pPr>
            <a:endParaRPr lang="pl-PL" altLang="pl-PL" sz="1350" dirty="0"/>
          </a:p>
        </p:txBody>
      </p:sp>
    </p:spTree>
    <p:extLst>
      <p:ext uri="{BB962C8B-B14F-4D97-AF65-F5344CB8AC3E}">
        <p14:creationId xmlns:p14="http://schemas.microsoft.com/office/powerpoint/2010/main" val="1419518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FD985EE-407E-4590-8C8A-BFB3EFDA9BF5}"/>
              </a:ext>
            </a:extLst>
          </p:cNvPr>
          <p:cNvSpPr>
            <a:spLocks noGrp="1"/>
          </p:cNvSpPr>
          <p:nvPr>
            <p:ph type="title"/>
          </p:nvPr>
        </p:nvSpPr>
        <p:spPr/>
        <p:txBody>
          <a:bodyPr/>
          <a:lstStyle/>
          <a:p>
            <a:r>
              <a:rPr lang="pl-PL" dirty="0"/>
              <a:t>Zastosowania języka Python</a:t>
            </a:r>
          </a:p>
        </p:txBody>
      </p:sp>
      <p:pic>
        <p:nvPicPr>
          <p:cNvPr id="4" name="Obraz 3">
            <a:extLst>
              <a:ext uri="{FF2B5EF4-FFF2-40B4-BE49-F238E27FC236}">
                <a16:creationId xmlns:a16="http://schemas.microsoft.com/office/drawing/2014/main" id="{71D277B9-5A9D-4856-9D19-A294300EDDB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528562" y="2221806"/>
            <a:ext cx="1291936" cy="12919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Obraz 5" descr="Obraz zawierający tekst, sprzęt elektroniczny, zrzut ekranu, wyświetlanie&#10;&#10;Opis wygenerowany automatycznie">
            <a:extLst>
              <a:ext uri="{FF2B5EF4-FFF2-40B4-BE49-F238E27FC236}">
                <a16:creationId xmlns:a16="http://schemas.microsoft.com/office/drawing/2014/main" id="{2985C75A-3BAA-4ABB-BA27-7419BCBB24D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96675" y="1246477"/>
            <a:ext cx="1223867" cy="684110"/>
          </a:xfrm>
          <a:prstGeom prst="rect">
            <a:avLst/>
          </a:prstGeom>
        </p:spPr>
      </p:pic>
      <p:pic>
        <p:nvPicPr>
          <p:cNvPr id="9" name="Obraz 8" descr="Obraz zawierający rozwar wielkokwiatowy, niebieski&#10;&#10;Opis wygenerowany automatycznie">
            <a:extLst>
              <a:ext uri="{FF2B5EF4-FFF2-40B4-BE49-F238E27FC236}">
                <a16:creationId xmlns:a16="http://schemas.microsoft.com/office/drawing/2014/main" id="{41F2DAA9-A687-4FAA-B7C3-914454B696D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880515" y="1059873"/>
            <a:ext cx="1291936" cy="1291936"/>
          </a:xfrm>
          <a:prstGeom prst="rect">
            <a:avLst/>
          </a:prstGeom>
        </p:spPr>
      </p:pic>
      <p:pic>
        <p:nvPicPr>
          <p:cNvPr id="12" name="Obraz 11">
            <a:extLst>
              <a:ext uri="{FF2B5EF4-FFF2-40B4-BE49-F238E27FC236}">
                <a16:creationId xmlns:a16="http://schemas.microsoft.com/office/drawing/2014/main" id="{F1CDB642-069C-45A1-ABEC-C110205F6BEF}"/>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779820" y="2874812"/>
            <a:ext cx="3974693" cy="1671001"/>
          </a:xfrm>
          <a:prstGeom prst="rect">
            <a:avLst/>
          </a:prstGeom>
        </p:spPr>
      </p:pic>
      <p:pic>
        <p:nvPicPr>
          <p:cNvPr id="15" name="Obraz 14" descr="Obraz zawierający tekst, urządzenie, wskaźnik&#10;&#10;Opis wygenerowany automatycznie">
            <a:extLst>
              <a:ext uri="{FF2B5EF4-FFF2-40B4-BE49-F238E27FC236}">
                <a16:creationId xmlns:a16="http://schemas.microsoft.com/office/drawing/2014/main" id="{4D363BFD-F0DA-44A6-9BA3-92CB35B353F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4339083" y="1288473"/>
            <a:ext cx="1060726" cy="944418"/>
          </a:xfrm>
          <a:prstGeom prst="rect">
            <a:avLst/>
          </a:prstGeom>
        </p:spPr>
      </p:pic>
      <p:pic>
        <p:nvPicPr>
          <p:cNvPr id="18" name="Obraz 17">
            <a:extLst>
              <a:ext uri="{FF2B5EF4-FFF2-40B4-BE49-F238E27FC236}">
                <a16:creationId xmlns:a16="http://schemas.microsoft.com/office/drawing/2014/main" id="{CC9345FE-4D47-4A32-9C43-1477DFF2BA1C}"/>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296140" y="3378669"/>
            <a:ext cx="528312" cy="528312"/>
          </a:xfrm>
          <a:prstGeom prst="rect">
            <a:avLst/>
          </a:prstGeom>
        </p:spPr>
      </p:pic>
      <p:pic>
        <p:nvPicPr>
          <p:cNvPr id="21" name="Obraz 20">
            <a:extLst>
              <a:ext uri="{FF2B5EF4-FFF2-40B4-BE49-F238E27FC236}">
                <a16:creationId xmlns:a16="http://schemas.microsoft.com/office/drawing/2014/main" id="{94E6C510-C77E-4E8B-B8A5-E9679949BF8B}"/>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990016" y="3382003"/>
            <a:ext cx="554528" cy="554528"/>
          </a:xfrm>
          <a:prstGeom prst="rect">
            <a:avLst/>
          </a:prstGeom>
        </p:spPr>
      </p:pic>
      <p:pic>
        <p:nvPicPr>
          <p:cNvPr id="23" name="Obraz 22">
            <a:extLst>
              <a:ext uri="{FF2B5EF4-FFF2-40B4-BE49-F238E27FC236}">
                <a16:creationId xmlns:a16="http://schemas.microsoft.com/office/drawing/2014/main" id="{14BCDB6C-64C5-4432-A0F9-7780462516CA}"/>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169718" y="4118609"/>
            <a:ext cx="1409700" cy="476949"/>
          </a:xfrm>
          <a:prstGeom prst="rect">
            <a:avLst/>
          </a:prstGeom>
        </p:spPr>
      </p:pic>
      <p:pic>
        <p:nvPicPr>
          <p:cNvPr id="26" name="Obraz 25">
            <a:extLst>
              <a:ext uri="{FF2B5EF4-FFF2-40B4-BE49-F238E27FC236}">
                <a16:creationId xmlns:a16="http://schemas.microsoft.com/office/drawing/2014/main" id="{702B6514-E4E9-4319-AD2D-0F2FDC2254BF}"/>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42009" y="4357085"/>
            <a:ext cx="1465118" cy="824129"/>
          </a:xfrm>
          <a:prstGeom prst="rect">
            <a:avLst/>
          </a:prstGeom>
        </p:spPr>
      </p:pic>
      <p:cxnSp>
        <p:nvCxnSpPr>
          <p:cNvPr id="29" name="Łącznik prosty ze strzałką 28">
            <a:extLst>
              <a:ext uri="{FF2B5EF4-FFF2-40B4-BE49-F238E27FC236}">
                <a16:creationId xmlns:a16="http://schemas.microsoft.com/office/drawing/2014/main" id="{F48E07C9-D35A-4550-8121-E43889A49A00}"/>
              </a:ext>
            </a:extLst>
          </p:cNvPr>
          <p:cNvCxnSpPr>
            <a:cxnSpLocks/>
          </p:cNvCxnSpPr>
          <p:nvPr/>
        </p:nvCxnSpPr>
        <p:spPr>
          <a:xfrm flipH="1" flipV="1">
            <a:off x="2197358" y="1956956"/>
            <a:ext cx="554400" cy="5787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Łącznik prosty ze strzałką 29">
            <a:extLst>
              <a:ext uri="{FF2B5EF4-FFF2-40B4-BE49-F238E27FC236}">
                <a16:creationId xmlns:a16="http://schemas.microsoft.com/office/drawing/2014/main" id="{B788AA07-8AE2-41F0-8EB3-127ADDD08C5A}"/>
              </a:ext>
            </a:extLst>
          </p:cNvPr>
          <p:cNvCxnSpPr>
            <a:cxnSpLocks/>
          </p:cNvCxnSpPr>
          <p:nvPr/>
        </p:nvCxnSpPr>
        <p:spPr>
          <a:xfrm flipV="1">
            <a:off x="3690077" y="1760682"/>
            <a:ext cx="504825" cy="7048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Łącznik prosty ze strzałką 31">
            <a:extLst>
              <a:ext uri="{FF2B5EF4-FFF2-40B4-BE49-F238E27FC236}">
                <a16:creationId xmlns:a16="http://schemas.microsoft.com/office/drawing/2014/main" id="{8FA5369C-F024-4CD3-9EB9-E1474E44E4C3}"/>
              </a:ext>
            </a:extLst>
          </p:cNvPr>
          <p:cNvCxnSpPr>
            <a:cxnSpLocks/>
          </p:cNvCxnSpPr>
          <p:nvPr/>
        </p:nvCxnSpPr>
        <p:spPr>
          <a:xfrm flipV="1">
            <a:off x="3678442" y="2147285"/>
            <a:ext cx="3190436" cy="7768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Łącznik prosty ze strzałką 32">
            <a:extLst>
              <a:ext uri="{FF2B5EF4-FFF2-40B4-BE49-F238E27FC236}">
                <a16:creationId xmlns:a16="http://schemas.microsoft.com/office/drawing/2014/main" id="{420DCDBF-5997-4D08-8F6B-D73B49CB389B}"/>
              </a:ext>
            </a:extLst>
          </p:cNvPr>
          <p:cNvCxnSpPr>
            <a:cxnSpLocks/>
          </p:cNvCxnSpPr>
          <p:nvPr/>
        </p:nvCxnSpPr>
        <p:spPr>
          <a:xfrm>
            <a:off x="3606946" y="3392316"/>
            <a:ext cx="1012344" cy="2077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Łącznik prosty ze strzałką 33">
            <a:extLst>
              <a:ext uri="{FF2B5EF4-FFF2-40B4-BE49-F238E27FC236}">
                <a16:creationId xmlns:a16="http://schemas.microsoft.com/office/drawing/2014/main" id="{1B35D5E9-8948-43E5-AD75-C297A45DA85C}"/>
              </a:ext>
            </a:extLst>
          </p:cNvPr>
          <p:cNvCxnSpPr>
            <a:cxnSpLocks/>
          </p:cNvCxnSpPr>
          <p:nvPr/>
        </p:nvCxnSpPr>
        <p:spPr>
          <a:xfrm flipH="1">
            <a:off x="1771790" y="3349338"/>
            <a:ext cx="929928" cy="8485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0" name="Obraz 39" descr="Obraz zawierający kubek, wewnątrz, zastawa stołowa&#10;&#10;Opis wygenerowany automatycznie">
            <a:extLst>
              <a:ext uri="{FF2B5EF4-FFF2-40B4-BE49-F238E27FC236}">
                <a16:creationId xmlns:a16="http://schemas.microsoft.com/office/drawing/2014/main" id="{7CEACCD8-2589-452B-A59F-13F5E7D7A11E}"/>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3006070" y="4096826"/>
            <a:ext cx="814428" cy="899093"/>
          </a:xfrm>
          <a:prstGeom prst="rect">
            <a:avLst/>
          </a:prstGeom>
        </p:spPr>
      </p:pic>
      <p:cxnSp>
        <p:nvCxnSpPr>
          <p:cNvPr id="41" name="Łącznik prosty ze strzałką 40">
            <a:extLst>
              <a:ext uri="{FF2B5EF4-FFF2-40B4-BE49-F238E27FC236}">
                <a16:creationId xmlns:a16="http://schemas.microsoft.com/office/drawing/2014/main" id="{6BA655B4-F897-4ED6-8FD7-F4CAD3BA48C0}"/>
              </a:ext>
            </a:extLst>
          </p:cNvPr>
          <p:cNvCxnSpPr>
            <a:cxnSpLocks/>
          </p:cNvCxnSpPr>
          <p:nvPr/>
        </p:nvCxnSpPr>
        <p:spPr>
          <a:xfrm>
            <a:off x="3106884" y="3349338"/>
            <a:ext cx="247216" cy="7044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pole tekstowe 1">
            <a:extLst>
              <a:ext uri="{FF2B5EF4-FFF2-40B4-BE49-F238E27FC236}">
                <a16:creationId xmlns:a16="http://schemas.microsoft.com/office/drawing/2014/main" id="{2001BA33-0DFF-4DCB-9F90-6B4C58F32FBA}"/>
              </a:ext>
            </a:extLst>
          </p:cNvPr>
          <p:cNvSpPr txBox="1"/>
          <p:nvPr/>
        </p:nvSpPr>
        <p:spPr>
          <a:xfrm>
            <a:off x="459848" y="921373"/>
            <a:ext cx="2294558" cy="300082"/>
          </a:xfrm>
          <a:prstGeom prst="rect">
            <a:avLst/>
          </a:prstGeom>
          <a:noFill/>
        </p:spPr>
        <p:txBody>
          <a:bodyPr wrap="square" rtlCol="0">
            <a:spAutoFit/>
          </a:bodyPr>
          <a:lstStyle/>
          <a:p>
            <a:r>
              <a:rPr lang="pl-PL" sz="1350" dirty="0"/>
              <a:t>Aplikacja konsoli</a:t>
            </a:r>
          </a:p>
        </p:txBody>
      </p:sp>
      <p:sp>
        <p:nvSpPr>
          <p:cNvPr id="20" name="pole tekstowe 19">
            <a:extLst>
              <a:ext uri="{FF2B5EF4-FFF2-40B4-BE49-F238E27FC236}">
                <a16:creationId xmlns:a16="http://schemas.microsoft.com/office/drawing/2014/main" id="{DCD9E030-E061-4D88-BF94-705667518452}"/>
              </a:ext>
            </a:extLst>
          </p:cNvPr>
          <p:cNvSpPr txBox="1"/>
          <p:nvPr/>
        </p:nvSpPr>
        <p:spPr>
          <a:xfrm>
            <a:off x="4126380" y="949474"/>
            <a:ext cx="2294558" cy="300082"/>
          </a:xfrm>
          <a:prstGeom prst="rect">
            <a:avLst/>
          </a:prstGeom>
          <a:noFill/>
        </p:spPr>
        <p:txBody>
          <a:bodyPr wrap="square" rtlCol="0">
            <a:spAutoFit/>
          </a:bodyPr>
          <a:lstStyle/>
          <a:p>
            <a:r>
              <a:rPr lang="pl-PL" sz="1350" dirty="0"/>
              <a:t>Aplikacja rocket science</a:t>
            </a:r>
          </a:p>
        </p:txBody>
      </p:sp>
      <p:sp>
        <p:nvSpPr>
          <p:cNvPr id="22" name="pole tekstowe 21">
            <a:extLst>
              <a:ext uri="{FF2B5EF4-FFF2-40B4-BE49-F238E27FC236}">
                <a16:creationId xmlns:a16="http://schemas.microsoft.com/office/drawing/2014/main" id="{810F2D24-C729-4262-9B24-75EF31BA5406}"/>
              </a:ext>
            </a:extLst>
          </p:cNvPr>
          <p:cNvSpPr txBox="1"/>
          <p:nvPr/>
        </p:nvSpPr>
        <p:spPr>
          <a:xfrm>
            <a:off x="128748" y="2867774"/>
            <a:ext cx="1920154" cy="715581"/>
          </a:xfrm>
          <a:prstGeom prst="rect">
            <a:avLst/>
          </a:prstGeom>
          <a:noFill/>
        </p:spPr>
        <p:txBody>
          <a:bodyPr wrap="square" rtlCol="0">
            <a:spAutoFit/>
          </a:bodyPr>
          <a:lstStyle/>
          <a:p>
            <a:r>
              <a:rPr lang="pl-PL" sz="1350" dirty="0"/>
              <a:t>Zastosowania w aplikacjach znanych firm</a:t>
            </a:r>
          </a:p>
        </p:txBody>
      </p:sp>
      <p:sp>
        <p:nvSpPr>
          <p:cNvPr id="24" name="pole tekstowe 23">
            <a:extLst>
              <a:ext uri="{FF2B5EF4-FFF2-40B4-BE49-F238E27FC236}">
                <a16:creationId xmlns:a16="http://schemas.microsoft.com/office/drawing/2014/main" id="{394962F2-6795-4FB8-8141-7D0B8C361760}"/>
              </a:ext>
            </a:extLst>
          </p:cNvPr>
          <p:cNvSpPr txBox="1"/>
          <p:nvPr/>
        </p:nvSpPr>
        <p:spPr>
          <a:xfrm>
            <a:off x="2578596" y="1805455"/>
            <a:ext cx="1291936" cy="300082"/>
          </a:xfrm>
          <a:prstGeom prst="rect">
            <a:avLst/>
          </a:prstGeom>
          <a:noFill/>
        </p:spPr>
        <p:txBody>
          <a:bodyPr wrap="square" rtlCol="0">
            <a:spAutoFit/>
          </a:bodyPr>
          <a:lstStyle/>
          <a:p>
            <a:r>
              <a:rPr lang="pl-PL" sz="1350" dirty="0"/>
              <a:t>Język Python</a:t>
            </a:r>
          </a:p>
        </p:txBody>
      </p:sp>
      <p:sp>
        <p:nvSpPr>
          <p:cNvPr id="25" name="pole tekstowe 24">
            <a:extLst>
              <a:ext uri="{FF2B5EF4-FFF2-40B4-BE49-F238E27FC236}">
                <a16:creationId xmlns:a16="http://schemas.microsoft.com/office/drawing/2014/main" id="{3F5B86C3-04FB-468F-9684-85BF75656390}"/>
              </a:ext>
            </a:extLst>
          </p:cNvPr>
          <p:cNvSpPr txBox="1"/>
          <p:nvPr/>
        </p:nvSpPr>
        <p:spPr>
          <a:xfrm>
            <a:off x="3981723" y="4655694"/>
            <a:ext cx="1291936" cy="715581"/>
          </a:xfrm>
          <a:prstGeom prst="rect">
            <a:avLst/>
          </a:prstGeom>
          <a:noFill/>
        </p:spPr>
        <p:txBody>
          <a:bodyPr wrap="square" rtlCol="0">
            <a:spAutoFit/>
          </a:bodyPr>
          <a:lstStyle/>
          <a:p>
            <a:r>
              <a:rPr lang="pl-PL" sz="1350" dirty="0"/>
              <a:t>Analiza danych, bazy danych</a:t>
            </a:r>
          </a:p>
        </p:txBody>
      </p:sp>
      <p:sp>
        <p:nvSpPr>
          <p:cNvPr id="27" name="pole tekstowe 26">
            <a:extLst>
              <a:ext uri="{FF2B5EF4-FFF2-40B4-BE49-F238E27FC236}">
                <a16:creationId xmlns:a16="http://schemas.microsoft.com/office/drawing/2014/main" id="{191E279D-EBBF-4AAE-9777-9E5B1B7ACE77}"/>
              </a:ext>
            </a:extLst>
          </p:cNvPr>
          <p:cNvSpPr txBox="1"/>
          <p:nvPr/>
        </p:nvSpPr>
        <p:spPr>
          <a:xfrm>
            <a:off x="5925272" y="2503184"/>
            <a:ext cx="3040058" cy="507831"/>
          </a:xfrm>
          <a:prstGeom prst="rect">
            <a:avLst/>
          </a:prstGeom>
          <a:noFill/>
        </p:spPr>
        <p:txBody>
          <a:bodyPr wrap="square" rtlCol="0">
            <a:spAutoFit/>
          </a:bodyPr>
          <a:lstStyle/>
          <a:p>
            <a:r>
              <a:rPr lang="pl-PL" sz="1350" dirty="0"/>
              <a:t>Aplikacje AI, ML, DL – sztuczna inteligencja</a:t>
            </a:r>
          </a:p>
        </p:txBody>
      </p:sp>
      <p:sp>
        <p:nvSpPr>
          <p:cNvPr id="28" name="pole tekstowe 27">
            <a:extLst>
              <a:ext uri="{FF2B5EF4-FFF2-40B4-BE49-F238E27FC236}">
                <a16:creationId xmlns:a16="http://schemas.microsoft.com/office/drawing/2014/main" id="{DECD4009-36FB-4299-B141-BF22BAF6B1B6}"/>
              </a:ext>
            </a:extLst>
          </p:cNvPr>
          <p:cNvSpPr txBox="1"/>
          <p:nvPr/>
        </p:nvSpPr>
        <p:spPr>
          <a:xfrm>
            <a:off x="7624574" y="880767"/>
            <a:ext cx="1291936" cy="300082"/>
          </a:xfrm>
          <a:prstGeom prst="rect">
            <a:avLst/>
          </a:prstGeom>
          <a:noFill/>
        </p:spPr>
        <p:txBody>
          <a:bodyPr wrap="square" rtlCol="0">
            <a:spAutoFit/>
          </a:bodyPr>
          <a:lstStyle/>
          <a:p>
            <a:r>
              <a:rPr lang="pl-PL" sz="1350" dirty="0"/>
              <a:t>Aplikacje Web</a:t>
            </a:r>
          </a:p>
        </p:txBody>
      </p:sp>
    </p:spTree>
    <p:extLst>
      <p:ext uri="{BB962C8B-B14F-4D97-AF65-F5344CB8AC3E}">
        <p14:creationId xmlns:p14="http://schemas.microsoft.com/office/powerpoint/2010/main" val="3413834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3E59143-78AB-4C9D-9641-B735C418D2F0}"/>
              </a:ext>
            </a:extLst>
          </p:cNvPr>
          <p:cNvSpPr>
            <a:spLocks noGrp="1"/>
          </p:cNvSpPr>
          <p:nvPr>
            <p:ph type="title"/>
          </p:nvPr>
        </p:nvSpPr>
        <p:spPr/>
        <p:txBody>
          <a:bodyPr/>
          <a:lstStyle/>
          <a:p>
            <a:r>
              <a:rPr lang="pl-PL" dirty="0"/>
              <a:t>Zastosowania języka Python</a:t>
            </a:r>
          </a:p>
        </p:txBody>
      </p:sp>
      <p:sp>
        <p:nvSpPr>
          <p:cNvPr id="3" name="pole tekstowe 2">
            <a:extLst>
              <a:ext uri="{FF2B5EF4-FFF2-40B4-BE49-F238E27FC236}">
                <a16:creationId xmlns:a16="http://schemas.microsoft.com/office/drawing/2014/main" id="{A79E433E-9463-45AA-8C91-F034B10D43AE}"/>
              </a:ext>
            </a:extLst>
          </p:cNvPr>
          <p:cNvSpPr txBox="1"/>
          <p:nvPr/>
        </p:nvSpPr>
        <p:spPr>
          <a:xfrm>
            <a:off x="748717" y="1528894"/>
            <a:ext cx="6820250" cy="2585323"/>
          </a:xfrm>
          <a:prstGeom prst="rect">
            <a:avLst/>
          </a:prstGeom>
          <a:noFill/>
        </p:spPr>
        <p:txBody>
          <a:bodyPr wrap="square" rtlCol="0">
            <a:spAutoFit/>
          </a:bodyPr>
          <a:lstStyle/>
          <a:p>
            <a:r>
              <a:rPr lang="pl-PL" sz="1350" dirty="0"/>
              <a:t>Język Python ma bardzo wiele zastosowań, wymieńmy najważniejsze:</a:t>
            </a:r>
          </a:p>
          <a:p>
            <a:pPr marL="257175" indent="-257175">
              <a:buAutoNum type="arabicPeriod"/>
            </a:pPr>
            <a:r>
              <a:rPr lang="pl-PL" sz="1350" dirty="0"/>
              <a:t>Aplikacje standardowe (konsola) – wykorzystanie podstawowych elementów języka</a:t>
            </a:r>
          </a:p>
          <a:p>
            <a:pPr marL="257175" indent="-257175">
              <a:buAutoNum type="arabicPeriod"/>
            </a:pPr>
            <a:r>
              <a:rPr lang="pl-PL" sz="1350" dirty="0"/>
              <a:t>Aplikacje bazodanowe, analiza danych, analiza struktur danych, Big Data, Data Science</a:t>
            </a:r>
          </a:p>
          <a:p>
            <a:pPr marL="257175" indent="-257175">
              <a:buAutoNum type="arabicPeriod"/>
            </a:pPr>
            <a:r>
              <a:rPr lang="pl-PL" sz="1350" dirty="0"/>
              <a:t>Aplikacje Web – platformy: Django, Flask, Bottle, Jade  - wysoki poziom bezpieczeństwa</a:t>
            </a:r>
          </a:p>
          <a:p>
            <a:pPr marL="257175" indent="-257175">
              <a:buAutoNum type="arabicPeriod"/>
            </a:pPr>
            <a:r>
              <a:rPr lang="pl-PL" sz="1350" dirty="0"/>
              <a:t>Aplikacje AI(Sztuczna Inteligencja)  - w tym algorytmy Machine Learning i Deep Learning, jest wiele bibliotek pozwalających na programowanie tego typu algorytmów takich jak sieci neuronowe, genetyka itd. (scikit-learn, keras)</a:t>
            </a:r>
          </a:p>
          <a:p>
            <a:pPr marL="257175" indent="-257175">
              <a:buAutoNum type="arabicPeriod"/>
            </a:pPr>
            <a:r>
              <a:rPr lang="pl-PL" sz="1350" dirty="0"/>
              <a:t>Rocket Science  - programowanie eksperymentalnych algorytmów oraz struktur danych z użyciem wyników nowoczesnych badań naukowych.</a:t>
            </a:r>
          </a:p>
          <a:p>
            <a:pPr marL="257175" indent="-257175">
              <a:buAutoNum type="arabicPeriod"/>
            </a:pPr>
            <a:endParaRPr lang="pl-PL" sz="1350" dirty="0"/>
          </a:p>
        </p:txBody>
      </p:sp>
      <p:sp>
        <p:nvSpPr>
          <p:cNvPr id="4" name="pole tekstowe 3">
            <a:extLst>
              <a:ext uri="{FF2B5EF4-FFF2-40B4-BE49-F238E27FC236}">
                <a16:creationId xmlns:a16="http://schemas.microsoft.com/office/drawing/2014/main" id="{1F569C69-91FB-43E4-A657-1779F365B037}"/>
              </a:ext>
            </a:extLst>
          </p:cNvPr>
          <p:cNvSpPr txBox="1"/>
          <p:nvPr/>
        </p:nvSpPr>
        <p:spPr>
          <a:xfrm>
            <a:off x="748718" y="3863130"/>
            <a:ext cx="6272868" cy="923330"/>
          </a:xfrm>
          <a:prstGeom prst="rect">
            <a:avLst/>
          </a:prstGeom>
          <a:noFill/>
        </p:spPr>
        <p:txBody>
          <a:bodyPr wrap="square" rtlCol="0">
            <a:spAutoFit/>
          </a:bodyPr>
          <a:lstStyle/>
          <a:p>
            <a:r>
              <a:rPr lang="pl-PL" sz="1350" dirty="0"/>
              <a:t>Firmy takie jak: Netflix, Google, Facebook, Spotify i wiele innych korzystają w swoich rozwiązaniach z języka Python. Prowadzą badania naukowe oraz sam tworzą nowe biblioteki dla Pythona udostępniając je społeczności programistycznej.</a:t>
            </a:r>
          </a:p>
        </p:txBody>
      </p:sp>
    </p:spTree>
    <p:extLst>
      <p:ext uri="{BB962C8B-B14F-4D97-AF65-F5344CB8AC3E}">
        <p14:creationId xmlns:p14="http://schemas.microsoft.com/office/powerpoint/2010/main" val="1333666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3EF3317-A5D3-48A4-961E-1263A6C3E977}"/>
              </a:ext>
            </a:extLst>
          </p:cNvPr>
          <p:cNvSpPr>
            <a:spLocks noGrp="1"/>
          </p:cNvSpPr>
          <p:nvPr>
            <p:ph type="body" sz="quarter" idx="27"/>
          </p:nvPr>
        </p:nvSpPr>
        <p:spPr>
          <a:xfrm>
            <a:off x="454025" y="1107861"/>
            <a:ext cx="8235950" cy="3913622"/>
          </a:xfrm>
        </p:spPr>
        <p:txBody>
          <a:bodyPr/>
          <a:lstStyle/>
          <a:p>
            <a:pPr>
              <a:lnSpc>
                <a:spcPct val="107000"/>
              </a:lnSpc>
              <a:spcAft>
                <a:spcPts val="800"/>
              </a:spcAft>
            </a:pPr>
            <a:r>
              <a:rPr lang="pl-PL" dirty="0">
                <a:latin typeface="MinionPro-Regular"/>
                <a:ea typeface="Calibri" panose="020F0502020204030204" pitchFamily="34" charset="0"/>
                <a:cs typeface="MinionPro-Regular"/>
              </a:rPr>
              <a:t>Specyfikacja PEP 8 (ang. </a:t>
            </a:r>
            <a:r>
              <a:rPr lang="pl-PL" i="1" dirty="0" err="1">
                <a:latin typeface="MinionPro-It"/>
                <a:ea typeface="Calibri" panose="020F0502020204030204" pitchFamily="34" charset="0"/>
                <a:cs typeface="MinionPro-It"/>
              </a:rPr>
              <a:t>Python</a:t>
            </a:r>
            <a:r>
              <a:rPr lang="pl-PL" i="1" dirty="0">
                <a:latin typeface="MinionPro-It"/>
                <a:ea typeface="Calibri" panose="020F0502020204030204" pitchFamily="34" charset="0"/>
                <a:cs typeface="MinionPro-It"/>
              </a:rPr>
              <a:t> Enhancement </a:t>
            </a:r>
            <a:r>
              <a:rPr lang="pl-PL" i="1" dirty="0" err="1">
                <a:latin typeface="MinionPro-It"/>
                <a:ea typeface="Calibri" panose="020F0502020204030204" pitchFamily="34" charset="0"/>
                <a:cs typeface="MinionPro-It"/>
              </a:rPr>
              <a:t>Proposal</a:t>
            </a:r>
            <a:r>
              <a:rPr lang="pl-PL" i="1" dirty="0">
                <a:latin typeface="MinionPro-It"/>
                <a:ea typeface="Calibri" panose="020F0502020204030204" pitchFamily="34" charset="0"/>
                <a:cs typeface="MinionPro-It"/>
              </a:rPr>
              <a:t> #8</a:t>
            </a:r>
            <a:r>
              <a:rPr lang="pl-PL" dirty="0">
                <a:latin typeface="MinionPro-Regular"/>
                <a:ea typeface="Calibri" panose="020F0502020204030204" pitchFamily="34" charset="0"/>
                <a:cs typeface="MinionPro-Regular"/>
              </a:rPr>
              <a:t>) to styl określający sposób formatowania</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kodu utworzonego w </a:t>
            </a:r>
            <a:r>
              <a:rPr lang="pl-PL" dirty="0" err="1">
                <a:latin typeface="MinionPro-Regular"/>
                <a:ea typeface="Calibri" panose="020F0502020204030204" pitchFamily="34" charset="0"/>
                <a:cs typeface="MinionPro-Regular"/>
              </a:rPr>
              <a:t>Pythonie</a:t>
            </a:r>
            <a:r>
              <a:rPr lang="pl-PL" dirty="0">
                <a:latin typeface="MinionPro-Regular"/>
                <a:ea typeface="Calibri" panose="020F0502020204030204" pitchFamily="34" charset="0"/>
                <a:cs typeface="MinionPro-Regular"/>
              </a:rPr>
              <a:t>. </a:t>
            </a:r>
          </a:p>
          <a:p>
            <a:pPr>
              <a:lnSpc>
                <a:spcPct val="107000"/>
              </a:lnSpc>
              <a:spcAft>
                <a:spcPts val="800"/>
              </a:spcAft>
            </a:pPr>
            <a:r>
              <a:rPr lang="pl-PL" dirty="0">
                <a:latin typeface="MinionPro-Regular"/>
                <a:ea typeface="Calibri" panose="020F0502020204030204" pitchFamily="34" charset="0"/>
                <a:cs typeface="MinionPro-Regular"/>
              </a:rPr>
              <a:t>Oczywiście można tworzyć kod </a:t>
            </a:r>
            <a:r>
              <a:rPr lang="pl-PL" dirty="0" err="1">
                <a:latin typeface="MinionPro-Regular"/>
                <a:ea typeface="Calibri" panose="020F0502020204030204" pitchFamily="34" charset="0"/>
                <a:cs typeface="MinionPro-Regular"/>
              </a:rPr>
              <a:t>Pythona</a:t>
            </a:r>
            <a:r>
              <a:rPr lang="pl-PL" dirty="0">
                <a:latin typeface="MinionPro-Regular"/>
                <a:ea typeface="Calibri" panose="020F0502020204030204" pitchFamily="34" charset="0"/>
                <a:cs typeface="MinionPro-Regular"/>
              </a:rPr>
              <a:t> w dowolny</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sposób, pod warunkiem że jego składnia jest prawidłowa. </a:t>
            </a:r>
          </a:p>
          <a:p>
            <a:pPr>
              <a:lnSpc>
                <a:spcPct val="107000"/>
              </a:lnSpc>
              <a:spcAft>
                <a:spcPts val="800"/>
              </a:spcAft>
            </a:pPr>
            <a:r>
              <a:rPr lang="pl-PL" dirty="0">
                <a:latin typeface="MinionPro-Regular"/>
                <a:ea typeface="Calibri" panose="020F0502020204030204" pitchFamily="34" charset="0"/>
                <a:cs typeface="MinionPro-Regular"/>
              </a:rPr>
              <a:t>Użycie spójnego stylu powoduje,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że kod staje się przystępniejszy i łatwiejszy w odczycie.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D8D23ED2-9A23-4677-9FCA-B44CA7872B44}"/>
              </a:ext>
            </a:extLst>
          </p:cNvPr>
          <p:cNvSpPr>
            <a:spLocks noGrp="1"/>
          </p:cNvSpPr>
          <p:nvPr>
            <p:ph type="title"/>
          </p:nvPr>
        </p:nvSpPr>
        <p:spPr>
          <a:xfrm>
            <a:off x="226812" y="0"/>
            <a:ext cx="8229600" cy="684110"/>
          </a:xfrm>
        </p:spPr>
        <p:txBody>
          <a:bodyPr/>
          <a:lstStyle/>
          <a:p>
            <a:r>
              <a:rPr lang="pl-PL" dirty="0"/>
              <a:t>Specyfikacja PEP</a:t>
            </a:r>
          </a:p>
        </p:txBody>
      </p:sp>
    </p:spTree>
    <p:extLst>
      <p:ext uri="{BB962C8B-B14F-4D97-AF65-F5344CB8AC3E}">
        <p14:creationId xmlns:p14="http://schemas.microsoft.com/office/powerpoint/2010/main" val="3885992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3AE55CB-733F-4063-BC60-7DE2DB96B707}"/>
              </a:ext>
            </a:extLst>
          </p:cNvPr>
          <p:cNvSpPr>
            <a:spLocks noGrp="1"/>
          </p:cNvSpPr>
          <p:nvPr>
            <p:ph type="body" sz="quarter" idx="27"/>
          </p:nvPr>
        </p:nvSpPr>
        <p:spPr>
          <a:xfrm>
            <a:off x="151003" y="892572"/>
            <a:ext cx="8934275" cy="4074760"/>
          </a:xfrm>
        </p:spPr>
        <p:txBody>
          <a:bodyPr>
            <a:normAutofit lnSpcReduction="10000"/>
          </a:bodyPr>
          <a:lstStyle/>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W </a:t>
            </a:r>
            <a:r>
              <a:rPr lang="pl-PL" dirty="0" err="1">
                <a:solidFill>
                  <a:srgbClr val="000000"/>
                </a:solidFill>
                <a:latin typeface="MinionPro-Regular"/>
                <a:ea typeface="Calibri" panose="020F0502020204030204" pitchFamily="34" charset="0"/>
                <a:cs typeface="MinionPro-Regular"/>
              </a:rPr>
              <a:t>Pythonie</a:t>
            </a:r>
            <a:r>
              <a:rPr lang="pl-PL" dirty="0">
                <a:solidFill>
                  <a:srgbClr val="000000"/>
                </a:solidFill>
                <a:latin typeface="MinionPro-Regular"/>
                <a:ea typeface="Calibri" panose="020F0502020204030204" pitchFamily="34" charset="0"/>
                <a:cs typeface="MinionPro-Regular"/>
              </a:rPr>
              <a:t> znaki odstępu mają duże znaczenie dla składni. Dlatego też programiści </a:t>
            </a:r>
            <a:r>
              <a:rPr lang="pl-PL" dirty="0" err="1">
                <a:solidFill>
                  <a:srgbClr val="000000"/>
                </a:solidFill>
                <a:latin typeface="MinionPro-Regular"/>
                <a:ea typeface="Calibri" panose="020F0502020204030204" pitchFamily="34" charset="0"/>
                <a:cs typeface="MinionPro-Regular"/>
              </a:rPr>
              <a:t>Pythona</a:t>
            </a:r>
            <a:r>
              <a:rPr lang="pl-PL" dirty="0">
                <a:solidFill>
                  <a:srgbClr val="000000"/>
                </a:solidFill>
                <a:latin typeface="MinionPro-Regular"/>
                <a:ea typeface="Calibri" panose="020F0502020204030204" pitchFamily="34" charset="0"/>
                <a:cs typeface="MinionPro-Regular"/>
              </a:rPr>
              <a:t> są szczególnie wyczuleni na wpływ, jaki znaki odstępu mają na czytelność kodu. Stosuj się do</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następujących reguł dotyczących znaków odstępu: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We wcięciach stosuj spacje zamiast tabulatorów.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Każdy poziom wcięcia ważnego z punktu widzenia składni powinien składać się z czterech spacji.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Wiersz powinien mieć długość maksymalnie 79 znaków.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solidFill>
                  <a:srgbClr val="808080"/>
                </a:solidFill>
                <a:latin typeface="ITCZapfDingbats"/>
                <a:ea typeface="Calibri" panose="020F0502020204030204" pitchFamily="34" charset="0"/>
                <a:cs typeface="ITCZapfDingbats"/>
              </a:rPr>
              <a:t> </a:t>
            </a:r>
            <a:r>
              <a:rPr lang="pl-PL" dirty="0">
                <a:solidFill>
                  <a:srgbClr val="000000"/>
                </a:solidFill>
                <a:latin typeface="MinionPro-Regular"/>
                <a:ea typeface="Calibri" panose="020F0502020204030204" pitchFamily="34" charset="0"/>
                <a:cs typeface="MinionPro-Regular"/>
              </a:rPr>
              <a:t>Jeżeli długie wyrażenie jest kontynuowane w kolejnych wierszach, wówczas należy je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wciąć o cztery dodatkowe spacje względem standardowego poziomu wcięcia.</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pliku funkcje i klasy powinny być rozdzielane dwoma pustymi wierszami.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klasie metody powinny być rozdzielone pustym wierszem.</a:t>
            </a:r>
            <a:endParaRPr lang="pl-PL" dirty="0">
              <a:latin typeface="Calibri" panose="020F0502020204030204" pitchFamily="34" charset="0"/>
              <a:ea typeface="Calibri" panose="020F0502020204030204" pitchFamily="34" charset="0"/>
              <a:cs typeface="Times New Roman" panose="02020603050405020304" pitchFamily="18" charset="0"/>
            </a:endParaRPr>
          </a:p>
          <a:p>
            <a:endParaRPr lang="pl-PL" dirty="0"/>
          </a:p>
        </p:txBody>
      </p:sp>
      <p:sp>
        <p:nvSpPr>
          <p:cNvPr id="3" name="Tytuł 2">
            <a:extLst>
              <a:ext uri="{FF2B5EF4-FFF2-40B4-BE49-F238E27FC236}">
                <a16:creationId xmlns:a16="http://schemas.microsoft.com/office/drawing/2014/main" id="{BD6EA845-C99B-4800-BC6B-D013B3A28038}"/>
              </a:ext>
            </a:extLst>
          </p:cNvPr>
          <p:cNvSpPr>
            <a:spLocks noGrp="1"/>
          </p:cNvSpPr>
          <p:nvPr>
            <p:ph type="title"/>
          </p:nvPr>
        </p:nvSpPr>
        <p:spPr>
          <a:xfrm>
            <a:off x="457200" y="394593"/>
            <a:ext cx="8229600" cy="684110"/>
          </a:xfrm>
        </p:spPr>
        <p:txBody>
          <a:bodyPr>
            <a:normAutofit fontScale="90000"/>
          </a:bodyPr>
          <a:lstStyle/>
          <a:p>
            <a:r>
              <a:rPr lang="pl-PL" dirty="0">
                <a:solidFill>
                  <a:srgbClr val="808080"/>
                </a:solidFill>
                <a:latin typeface="MyriadPro-BoldCond"/>
                <a:ea typeface="Calibri" panose="020F0502020204030204" pitchFamily="34" charset="0"/>
                <a:cs typeface="MyriadPro-BoldCond"/>
              </a:rPr>
              <a:t>Znaki odstępu</a:t>
            </a:r>
            <a:br>
              <a:rPr lang="pl-PL" dirty="0">
                <a:latin typeface="Calibri" panose="020F0502020204030204" pitchFamily="34" charset="0"/>
                <a:ea typeface="Calibri" panose="020F0502020204030204" pitchFamily="34" charset="0"/>
                <a:cs typeface="Times New Roman" panose="02020603050405020304" pitchFamily="18" charset="0"/>
              </a:rPr>
            </a:br>
            <a:endParaRPr lang="pl-PL" dirty="0"/>
          </a:p>
        </p:txBody>
      </p:sp>
    </p:spTree>
    <p:extLst>
      <p:ext uri="{BB962C8B-B14F-4D97-AF65-F5344CB8AC3E}">
        <p14:creationId xmlns:p14="http://schemas.microsoft.com/office/powerpoint/2010/main" val="1366740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EC84D6C-4721-489E-8346-D88A854960C3}"/>
              </a:ext>
            </a:extLst>
          </p:cNvPr>
          <p:cNvSpPr>
            <a:spLocks noGrp="1"/>
          </p:cNvSpPr>
          <p:nvPr>
            <p:ph type="body" sz="quarter" idx="27"/>
          </p:nvPr>
        </p:nvSpPr>
        <p:spPr>
          <a:xfrm>
            <a:off x="454025" y="948018"/>
            <a:ext cx="8235950" cy="3913622"/>
          </a:xfrm>
        </p:spPr>
        <p:txBody>
          <a:bodyPr>
            <a:normAutofit fontScale="85000" lnSpcReduction="10000"/>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słowniku nie należy umieszczać spacji między nazwą klucza i dwukropkiem. Należy</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umieścić jedną spację przed wartością klucza, o ile mieści się ona w tym samym wierszu.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Przed operatorem przypisania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 i po nim należy umieszczać tylko i wyłącznie jedną spację.</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przypadku adnotacji typów nie można używać spacji między nazwą zmiennej i dwukropkiem oraz trzeba użyć jednej spacji przed informacjami o typie.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pl-PL" sz="2300" dirty="0">
                <a:solidFill>
                  <a:srgbClr val="000000"/>
                </a:solidFill>
                <a:latin typeface="MinionPro-Regular"/>
                <a:ea typeface="Calibri" panose="020F0502020204030204" pitchFamily="34" charset="0"/>
                <a:cs typeface="MinionPro-Regular"/>
              </a:rPr>
              <a:t>Konwencje nazw</a:t>
            </a:r>
            <a:endParaRPr lang="pl-PL" sz="23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Specyfikacja PEP 8 sugeruje użycie unikatowych stylów nadawania nazw w różnych częściach języka. Dzięki temu podczas odczytu kodu źródłowego można łatwo ustalić,</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do czego odnoszą się poszczególne nazwy. Stosuj się do następujących reguł dotyczących konwencji nazw: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Funkcje, zmienne i atrybuty powinny być zapisywane w formacie </a:t>
            </a:r>
            <a:r>
              <a:rPr lang="pl-PL" dirty="0" err="1">
                <a:solidFill>
                  <a:srgbClr val="000000"/>
                </a:solidFill>
                <a:latin typeface="LettrGoth12EU"/>
                <a:ea typeface="Calibri" panose="020F0502020204030204" pitchFamily="34" charset="0"/>
                <a:cs typeface="LettrGoth12EU"/>
              </a:rPr>
              <a:t>małe_litery_podkreślenie</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343054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3C7556F-4923-40A9-9EAB-A3C877F9014A}"/>
              </a:ext>
            </a:extLst>
          </p:cNvPr>
          <p:cNvSpPr>
            <a:spLocks noGrp="1"/>
          </p:cNvSpPr>
          <p:nvPr>
            <p:ph type="body" sz="quarter" idx="27"/>
          </p:nvPr>
        </p:nvSpPr>
        <p:spPr>
          <a:xfrm>
            <a:off x="454025" y="929143"/>
            <a:ext cx="8235950" cy="3913622"/>
          </a:xfrm>
        </p:spPr>
        <p:txBody>
          <a:bodyPr>
            <a:normAutofit/>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Chronione atrybuty egzemplarza powinny być zapisywane w formacie </a:t>
            </a:r>
            <a:r>
              <a:rPr lang="pl-PL" dirty="0">
                <a:solidFill>
                  <a:srgbClr val="000000"/>
                </a:solidFill>
                <a:latin typeface="LettrGoth12EU"/>
                <a:ea typeface="Calibri" panose="020F0502020204030204" pitchFamily="34" charset="0"/>
                <a:cs typeface="LettrGoth12EU"/>
              </a:rPr>
              <a:t>_</a:t>
            </a:r>
            <a:r>
              <a:rPr lang="pl-PL" dirty="0" err="1">
                <a:solidFill>
                  <a:srgbClr val="000000"/>
                </a:solidFill>
                <a:latin typeface="LettrGoth12EU"/>
                <a:ea typeface="Calibri" panose="020F0502020204030204" pitchFamily="34" charset="0"/>
                <a:cs typeface="LettrGoth12EU"/>
              </a:rPr>
              <a:t>podkreślenie_nazwa</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Prywatne atrybuty egzemplarza powinny być zapisywane w formacie </a:t>
            </a:r>
            <a:r>
              <a:rPr lang="pl-PL" dirty="0">
                <a:solidFill>
                  <a:srgbClr val="000000"/>
                </a:solidFill>
                <a:latin typeface="LettrGoth12EU"/>
                <a:ea typeface="Calibri" panose="020F0502020204030204" pitchFamily="34" charset="0"/>
                <a:cs typeface="LettrGoth12EU"/>
              </a:rPr>
              <a:t>__</a:t>
            </a:r>
            <a:r>
              <a:rPr lang="pl-PL" dirty="0" err="1">
                <a:solidFill>
                  <a:srgbClr val="000000"/>
                </a:solidFill>
                <a:latin typeface="LettrGoth12EU"/>
                <a:ea typeface="Calibri" panose="020F0502020204030204" pitchFamily="34" charset="0"/>
                <a:cs typeface="LettrGoth12EU"/>
              </a:rPr>
              <a:t>podwójne_podkreślenie_nazwa</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Klasy i wyjątki powinny być zapisywane w formacie </a:t>
            </a:r>
            <a:r>
              <a:rPr lang="pl-PL" dirty="0" err="1">
                <a:solidFill>
                  <a:srgbClr val="000000"/>
                </a:solidFill>
                <a:latin typeface="LettrGoth12EU"/>
                <a:ea typeface="Calibri" panose="020F0502020204030204" pitchFamily="34" charset="0"/>
                <a:cs typeface="LettrGoth12EU"/>
              </a:rPr>
              <a:t>NazwaKlasyLubWyjątku</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rPr>
              <a:t>st</a:t>
            </a:r>
            <a:r>
              <a:rPr lang="pl-PL" dirty="0">
                <a:solidFill>
                  <a:srgbClr val="000000"/>
                </a:solidFill>
                <a:latin typeface="MinionPro-Regular"/>
                <a:ea typeface="Calibri" panose="020F0502020204030204" pitchFamily="34" charset="0"/>
                <a:cs typeface="MinionPro-Regular"/>
              </a:rPr>
              <a:t>ałe na poziomie modułu powinny być zapisywane </a:t>
            </a:r>
            <a:r>
              <a:rPr lang="pl-PL" dirty="0">
                <a:solidFill>
                  <a:srgbClr val="000000"/>
                </a:solidFill>
                <a:latin typeface="LettrGoth12EU"/>
                <a:ea typeface="Calibri" panose="020F0502020204030204" pitchFamily="34" charset="0"/>
                <a:cs typeface="LettrGoth12EU"/>
              </a:rPr>
              <a:t>WIELKIMI_LITERAMI</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Metody egzemplarza w klasie powinny używać </a:t>
            </a:r>
            <a:r>
              <a:rPr lang="pl-PL" dirty="0" err="1">
                <a:solidFill>
                  <a:srgbClr val="000000"/>
                </a:solidFill>
                <a:latin typeface="LettrGoth12EU"/>
                <a:ea typeface="Calibri" panose="020F0502020204030204" pitchFamily="34" charset="0"/>
                <a:cs typeface="LettrGoth12EU"/>
              </a:rPr>
              <a:t>self</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jako nazwy pierwszego parametru (który odwołuje się do obiektu).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Metody klasy w klasie powinny używać </a:t>
            </a:r>
            <a:r>
              <a:rPr lang="pl-PL" dirty="0" err="1">
                <a:solidFill>
                  <a:srgbClr val="000000"/>
                </a:solidFill>
                <a:latin typeface="LettrGoth12EU"/>
                <a:ea typeface="Calibri" panose="020F0502020204030204" pitchFamily="34" charset="0"/>
                <a:cs typeface="LettrGoth12EU"/>
              </a:rPr>
              <a:t>cls</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jako nazwy pierwszego parametru (który odwołuje się do klasy).</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1307755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704156E-62A4-426F-9D6B-9B3E61855444}"/>
              </a:ext>
            </a:extLst>
          </p:cNvPr>
          <p:cNvSpPr>
            <a:spLocks noGrp="1"/>
          </p:cNvSpPr>
          <p:nvPr>
            <p:ph type="body" sz="quarter" idx="27"/>
          </p:nvPr>
        </p:nvSpPr>
        <p:spPr/>
        <p:txBody>
          <a:bodyPr>
            <a:normAutofit/>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Według </a:t>
            </a:r>
            <a:r>
              <a:rPr lang="pl-PL" i="1" dirty="0">
                <a:solidFill>
                  <a:srgbClr val="000000"/>
                </a:solidFill>
                <a:latin typeface="MinionPro-It"/>
                <a:ea typeface="Calibri" panose="020F0502020204030204" pitchFamily="34" charset="0"/>
                <a:cs typeface="MinionPro-It"/>
              </a:rPr>
              <a:t>filozofii </a:t>
            </a:r>
            <a:r>
              <a:rPr lang="pl-PL" i="1" dirty="0" err="1">
                <a:solidFill>
                  <a:srgbClr val="000000"/>
                </a:solidFill>
                <a:latin typeface="MinionPro-It"/>
                <a:ea typeface="Calibri" panose="020F0502020204030204" pitchFamily="34" charset="0"/>
                <a:cs typeface="MinionPro-It"/>
              </a:rPr>
              <a:t>Pythona</a:t>
            </a:r>
            <a:r>
              <a:rPr lang="pl-PL" i="1" dirty="0">
                <a:solidFill>
                  <a:srgbClr val="000000"/>
                </a:solidFill>
                <a:latin typeface="MinionPro-It"/>
                <a:ea typeface="Calibri" panose="020F0502020204030204" pitchFamily="34" charset="0"/>
                <a:cs typeface="MinionPro-It"/>
              </a:rPr>
              <a:t> </a:t>
            </a:r>
            <a:r>
              <a:rPr lang="pl-PL" dirty="0">
                <a:solidFill>
                  <a:srgbClr val="000000"/>
                </a:solidFill>
                <a:latin typeface="MinionPro-Regular"/>
                <a:ea typeface="Calibri" panose="020F0502020204030204" pitchFamily="34" charset="0"/>
                <a:cs typeface="MinionPro-Regular"/>
              </a:rPr>
              <a:t>„powinien być jeden — i najlepiej tylko jeden — oczywisty sposób na wykonanie danego zadania”. Specyfikacja PEP 8 próbuje to skodyfikować w wytycznych dotyczących wyrażeń i poleceń.</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Używaj negacji typu </a:t>
            </a:r>
            <a:r>
              <a:rPr lang="pl-PL" dirty="0" err="1">
                <a:solidFill>
                  <a:srgbClr val="000000"/>
                </a:solidFill>
                <a:latin typeface="MinionPro-Regular"/>
                <a:ea typeface="Calibri" panose="020F0502020204030204" pitchFamily="34" charset="0"/>
                <a:cs typeface="MinionPro-Regular"/>
              </a:rPr>
              <a:t>inline</a:t>
            </a:r>
            <a:r>
              <a:rPr lang="pl-PL" dirty="0">
                <a:solidFill>
                  <a:srgbClr val="000000"/>
                </a:solidFill>
                <a:latin typeface="MinionPro-Regular"/>
                <a:ea typeface="Calibri" panose="020F0502020204030204" pitchFamily="34" charset="0"/>
                <a:cs typeface="MinionPro-Regular"/>
              </a:rPr>
              <a:t>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a </a:t>
            </a:r>
            <a:r>
              <a:rPr lang="pl-PL" dirty="0" err="1">
                <a:solidFill>
                  <a:srgbClr val="000000"/>
                </a:solidFill>
                <a:latin typeface="LettrGoth12EU"/>
                <a:ea typeface="Calibri" panose="020F0502020204030204" pitchFamily="34" charset="0"/>
                <a:cs typeface="LettrGoth12EU"/>
              </a:rPr>
              <a:t>is</a:t>
            </a:r>
            <a:r>
              <a:rPr lang="pl-PL" dirty="0">
                <a:solidFill>
                  <a:srgbClr val="000000"/>
                </a:solidFill>
                <a:latin typeface="LettrGoth12EU"/>
                <a:ea typeface="Calibri" panose="020F0502020204030204" pitchFamily="34" charset="0"/>
                <a:cs typeface="LettrGoth12EU"/>
              </a:rPr>
              <a:t> not b</a:t>
            </a:r>
            <a:r>
              <a:rPr lang="pl-PL" dirty="0">
                <a:solidFill>
                  <a:srgbClr val="000000"/>
                </a:solidFill>
                <a:latin typeface="MinionPro-Regular"/>
                <a:ea typeface="Calibri" panose="020F0502020204030204" pitchFamily="34" charset="0"/>
                <a:cs typeface="MinionPro-Regular"/>
              </a:rPr>
              <a:t>) zamiast negacji wyrażeń pozytywnych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not a </a:t>
            </a:r>
            <a:r>
              <a:rPr lang="pl-PL" dirty="0" err="1">
                <a:solidFill>
                  <a:srgbClr val="000000"/>
                </a:solidFill>
                <a:latin typeface="LettrGoth12EU"/>
                <a:ea typeface="Calibri" panose="020F0502020204030204" pitchFamily="34" charset="0"/>
                <a:cs typeface="LettrGoth12EU"/>
              </a:rPr>
              <a:t>is</a:t>
            </a:r>
            <a:r>
              <a:rPr lang="pl-PL" dirty="0">
                <a:solidFill>
                  <a:srgbClr val="000000"/>
                </a:solidFill>
                <a:latin typeface="LettrGoth12EU"/>
                <a:ea typeface="Calibri" panose="020F0502020204030204" pitchFamily="34" charset="0"/>
                <a:cs typeface="LettrGoth12EU"/>
              </a:rPr>
              <a:t> b</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Nie sprawdzaj pod kątem pustych wartości kontenerów lub sekwencji (na przykład</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lub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 za pomocą operacji porównania z zerem wielkości danego elementu (</a:t>
            </a:r>
            <a:r>
              <a:rPr lang="pl-PL" dirty="0" err="1">
                <a:solidFill>
                  <a:srgbClr val="000000"/>
                </a:solidFill>
                <a:latin typeface="LettrGoth12EU"/>
                <a:ea typeface="Calibri" panose="020F0502020204030204" pitchFamily="34" charset="0"/>
                <a:cs typeface="LettrGoth12EU"/>
              </a:rPr>
              <a:t>if</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LettrGoth12EU"/>
                <a:ea typeface="Calibri" panose="020F0502020204030204" pitchFamily="34" charset="0"/>
                <a:cs typeface="LettrGoth12EU"/>
              </a:rPr>
              <a:t>len(lista) == 0</a:t>
            </a:r>
            <a:r>
              <a:rPr lang="pl-PL" dirty="0">
                <a:solidFill>
                  <a:srgbClr val="000000"/>
                </a:solidFill>
                <a:latin typeface="MinionPro-Regular"/>
                <a:ea typeface="Calibri" panose="020F0502020204030204" pitchFamily="34" charset="0"/>
                <a:cs typeface="MinionPro-Regular"/>
              </a:rPr>
              <a:t>). Zamiast tego użyj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not lista </a:t>
            </a:r>
            <a:r>
              <a:rPr lang="pl-PL" dirty="0">
                <a:solidFill>
                  <a:srgbClr val="000000"/>
                </a:solidFill>
                <a:latin typeface="MinionPro-Regular"/>
                <a:ea typeface="Calibri" panose="020F0502020204030204" pitchFamily="34" charset="0"/>
                <a:cs typeface="MinionPro-Regular"/>
              </a:rPr>
              <a:t>i przyjmuj założenie, że puste wartości</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są uznawane za </a:t>
            </a:r>
            <a:r>
              <a:rPr lang="pl-PL" dirty="0" err="1">
                <a:solidFill>
                  <a:srgbClr val="000000"/>
                </a:solidFill>
                <a:latin typeface="LettrGoth12EU"/>
                <a:ea typeface="Calibri" panose="020F0502020204030204" pitchFamily="34" charset="0"/>
                <a:cs typeface="LettrGoth12EU"/>
              </a:rPr>
              <a:t>False</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C247E096-EEB9-4077-8451-69F4D42CAE13}"/>
              </a:ext>
            </a:extLst>
          </p:cNvPr>
          <p:cNvSpPr>
            <a:spLocks noGrp="1"/>
          </p:cNvSpPr>
          <p:nvPr>
            <p:ph type="title"/>
          </p:nvPr>
        </p:nvSpPr>
        <p:spPr>
          <a:xfrm>
            <a:off x="463550" y="376238"/>
            <a:ext cx="8229600" cy="684110"/>
          </a:xfrm>
        </p:spPr>
        <p:txBody>
          <a:bodyPr/>
          <a:lstStyle/>
          <a:p>
            <a:r>
              <a:rPr lang="pl-PL" sz="1800" dirty="0">
                <a:solidFill>
                  <a:srgbClr val="808080"/>
                </a:solidFill>
                <a:latin typeface="MyriadPro-BoldCond"/>
                <a:ea typeface="Calibri" panose="020F0502020204030204" pitchFamily="34" charset="0"/>
                <a:cs typeface="MyriadPro-BoldCond"/>
              </a:rPr>
              <a:t>Polecenia i wyrażenia</a:t>
            </a:r>
            <a:br>
              <a:rPr lang="pl-PL" sz="1800" dirty="0">
                <a:latin typeface="Calibri" panose="020F0502020204030204" pitchFamily="34" charset="0"/>
                <a:ea typeface="Calibri" panose="020F0502020204030204" pitchFamily="34" charset="0"/>
                <a:cs typeface="Times New Roman" panose="02020603050405020304" pitchFamily="18" charset="0"/>
              </a:rPr>
            </a:br>
            <a:endParaRPr lang="pl-PL" dirty="0"/>
          </a:p>
        </p:txBody>
      </p:sp>
    </p:spTree>
    <p:extLst>
      <p:ext uri="{BB962C8B-B14F-4D97-AF65-F5344CB8AC3E}">
        <p14:creationId xmlns:p14="http://schemas.microsoft.com/office/powerpoint/2010/main" val="2523309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1AE9E39-FCF4-4FD2-B904-A6D20D035AA9}"/>
              </a:ext>
            </a:extLst>
          </p:cNvPr>
          <p:cNvSpPr>
            <a:spLocks noGrp="1"/>
          </p:cNvSpPr>
          <p:nvPr>
            <p:ph type="body" sz="quarter" idx="27"/>
          </p:nvPr>
        </p:nvSpPr>
        <p:spPr>
          <a:xfrm>
            <a:off x="513826" y="992059"/>
            <a:ext cx="8235950" cy="3676415"/>
          </a:xfrm>
        </p:spPr>
        <p:txBody>
          <a:bodyPr>
            <a:normAutofit lnSpcReduction="10000"/>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To samo dotyczy niepustych wartości kontenerów lub sekwencji (na przykład </a:t>
            </a:r>
            <a:r>
              <a:rPr lang="pl-PL" dirty="0">
                <a:solidFill>
                  <a:srgbClr val="000000"/>
                </a:solidFill>
                <a:latin typeface="LettrGoth12EU"/>
                <a:ea typeface="Calibri" panose="020F0502020204030204" pitchFamily="34" charset="0"/>
                <a:cs typeface="LettrGoth12EU"/>
              </a:rPr>
              <a:t>[1] </a:t>
            </a:r>
            <a:r>
              <a:rPr lang="pl-PL" dirty="0">
                <a:solidFill>
                  <a:srgbClr val="000000"/>
                </a:solidFill>
                <a:latin typeface="MinionPro-Regular"/>
                <a:ea typeface="Calibri" panose="020F0502020204030204" pitchFamily="34" charset="0"/>
                <a:cs typeface="MinionPro-Regular"/>
              </a:rPr>
              <a:t>lub</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LettrGoth12EU"/>
                <a:ea typeface="Calibri" panose="020F0502020204030204" pitchFamily="34" charset="0"/>
                <a:cs typeface="LettrGoth12EU"/>
              </a:rPr>
              <a:t>'witaj'</a:t>
            </a:r>
            <a:r>
              <a:rPr lang="pl-PL" dirty="0">
                <a:solidFill>
                  <a:srgbClr val="000000"/>
                </a:solidFill>
                <a:latin typeface="MinionPro-Regular"/>
                <a:ea typeface="Calibri" panose="020F0502020204030204" pitchFamily="34" charset="0"/>
                <a:cs typeface="MinionPro-Regular"/>
              </a:rPr>
              <a:t>). Polecenie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lista </a:t>
            </a:r>
            <a:r>
              <a:rPr lang="pl-PL" dirty="0">
                <a:solidFill>
                  <a:srgbClr val="000000"/>
                </a:solidFill>
                <a:latin typeface="MinionPro-Regular"/>
                <a:ea typeface="Calibri" panose="020F0502020204030204" pitchFamily="34" charset="0"/>
                <a:cs typeface="MinionPro-Regular"/>
              </a:rPr>
              <a:t>przyjmuje wartość </a:t>
            </a:r>
            <a:r>
              <a:rPr lang="pl-PL" dirty="0">
                <a:solidFill>
                  <a:srgbClr val="000000"/>
                </a:solidFill>
                <a:latin typeface="LettrGoth12EU"/>
                <a:ea typeface="Calibri" panose="020F0502020204030204" pitchFamily="34" charset="0"/>
                <a:cs typeface="LettrGoth12EU"/>
              </a:rPr>
              <a:t>True </a:t>
            </a:r>
            <a:r>
              <a:rPr lang="pl-PL" dirty="0">
                <a:solidFill>
                  <a:srgbClr val="000000"/>
                </a:solidFill>
                <a:latin typeface="MinionPro-Regular"/>
                <a:ea typeface="Calibri" panose="020F0502020204030204" pitchFamily="34" charset="0"/>
                <a:cs typeface="MinionPro-Regular"/>
              </a:rPr>
              <a:t>dla niepustych wartości.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Unikaj jednowierszowych poleceń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oraz pętli </a:t>
            </a:r>
            <a:r>
              <a:rPr lang="pl-PL" dirty="0">
                <a:solidFill>
                  <a:srgbClr val="000000"/>
                </a:solidFill>
                <a:latin typeface="LettrGoth12EU"/>
                <a:ea typeface="Calibri" panose="020F0502020204030204" pitchFamily="34" charset="0"/>
                <a:cs typeface="LettrGoth12EU"/>
              </a:rPr>
              <a:t>for </a:t>
            </a:r>
            <a:r>
              <a:rPr lang="pl-PL" dirty="0">
                <a:solidFill>
                  <a:srgbClr val="000000"/>
                </a:solidFill>
                <a:latin typeface="MinionPro-Regular"/>
                <a:ea typeface="Calibri" panose="020F0502020204030204" pitchFamily="34" charset="0"/>
                <a:cs typeface="MinionPro-Regular"/>
              </a:rPr>
              <a:t>i </a:t>
            </a:r>
            <a:r>
              <a:rPr lang="pl-PL" dirty="0" err="1">
                <a:solidFill>
                  <a:srgbClr val="000000"/>
                </a:solidFill>
                <a:latin typeface="LettrGoth12EU"/>
                <a:ea typeface="Calibri" panose="020F0502020204030204" pitchFamily="34" charset="0"/>
                <a:cs typeface="LettrGoth12EU"/>
              </a:rPr>
              <a:t>while</a:t>
            </a:r>
            <a:r>
              <a:rPr lang="pl-PL" dirty="0">
                <a:solidFill>
                  <a:srgbClr val="000000"/>
                </a:solidFill>
                <a:latin typeface="MinionPro-Regular"/>
                <a:ea typeface="Calibri" panose="020F0502020204030204" pitchFamily="34" charset="0"/>
                <a:cs typeface="MinionPro-Regular"/>
              </a:rPr>
              <a:t>, z wyjątkiem poleceń złożonych.</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celu zapewnienia większej czytelności wymienione polecenia powinny być umieszczane w wielu wierszach.</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Jeżeli wyrażenie nie mieści się w jednym wierszu, ujmij je w nawiasy oraz dodaj znaki</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nowego wiersza i wcięcia, aby ułatwić jego odczyt.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Preferowane jest ujmowanie w nawiasy wyrażeń wielowierszowych zamiast stosowania znaku kontynuowania wiersza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4193454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8790C70-4478-473D-B381-213D3DF6915F}"/>
              </a:ext>
            </a:extLst>
          </p:cNvPr>
          <p:cNvSpPr>
            <a:spLocks noGrp="1"/>
          </p:cNvSpPr>
          <p:nvPr>
            <p:ph type="body" sz="quarter" idx="27"/>
          </p:nvPr>
        </p:nvSpPr>
        <p:spPr>
          <a:xfrm>
            <a:off x="450850" y="948017"/>
            <a:ext cx="8235950" cy="3913622"/>
          </a:xfrm>
        </p:spPr>
        <p:txBody>
          <a:bodyPr>
            <a:normAutofit fontScale="92500" lnSpcReduction="20000"/>
          </a:bodyPr>
          <a:lstStyle/>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Specyfikacja PEP 8 sugeruje przestrzeganie pewnych reguł dotyczących sposobu stosowania</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poleceń importujących moduły w kodzie: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Polecenia </a:t>
            </a:r>
            <a:r>
              <a:rPr lang="pl-PL" dirty="0">
                <a:solidFill>
                  <a:srgbClr val="000000"/>
                </a:solidFill>
                <a:latin typeface="LettrGoth12EU"/>
                <a:ea typeface="Calibri" panose="020F0502020204030204" pitchFamily="34" charset="0"/>
                <a:cs typeface="LettrGoth12EU"/>
              </a:rPr>
              <a:t>import </a:t>
            </a:r>
            <a:r>
              <a:rPr lang="pl-PL" dirty="0">
                <a:solidFill>
                  <a:srgbClr val="000000"/>
                </a:solidFill>
                <a:latin typeface="MinionPro-Regular"/>
                <a:ea typeface="Calibri" panose="020F0502020204030204" pitchFamily="34" charset="0"/>
                <a:cs typeface="MinionPro-Regular"/>
              </a:rPr>
              <a:t>(a także </a:t>
            </a:r>
            <a:r>
              <a:rPr lang="pl-PL" dirty="0">
                <a:solidFill>
                  <a:srgbClr val="000000"/>
                </a:solidFill>
                <a:latin typeface="LettrGoth12EU"/>
                <a:ea typeface="Calibri" panose="020F0502020204030204" pitchFamily="34" charset="0"/>
                <a:cs typeface="LettrGoth12EU"/>
              </a:rPr>
              <a:t>from x import y</a:t>
            </a:r>
            <a:r>
              <a:rPr lang="pl-PL" dirty="0">
                <a:solidFill>
                  <a:srgbClr val="000000"/>
                </a:solidFill>
                <a:latin typeface="MinionPro-Regular"/>
                <a:ea typeface="Calibri" panose="020F0502020204030204" pitchFamily="34" charset="0"/>
                <a:cs typeface="MinionPro-Regular"/>
              </a:rPr>
              <a:t>) zawsze umieszczaj na początku pliku.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Podczas importu modułów zawsze stosuj bezwzględne nazwy plików, a nie nazwy względne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dla ścieżki dostępu dla bieżącego modułu. Na przykład w celu importu modułu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z pakietu </a:t>
            </a:r>
            <a:r>
              <a:rPr lang="pl-PL" dirty="0">
                <a:solidFill>
                  <a:srgbClr val="000000"/>
                </a:solidFill>
                <a:latin typeface="LettrGoth12EU"/>
                <a:ea typeface="Calibri" panose="020F0502020204030204" pitchFamily="34" charset="0"/>
                <a:cs typeface="LettrGoth12EU"/>
              </a:rPr>
              <a:t>bar </a:t>
            </a:r>
            <a:r>
              <a:rPr lang="pl-PL" dirty="0">
                <a:solidFill>
                  <a:srgbClr val="000000"/>
                </a:solidFill>
                <a:latin typeface="MinionPro-Regular"/>
                <a:ea typeface="Calibri" panose="020F0502020204030204" pitchFamily="34" charset="0"/>
                <a:cs typeface="MinionPro-Regular"/>
              </a:rPr>
              <a:t>powinieneś użyć polecenia </a:t>
            </a:r>
            <a:r>
              <a:rPr lang="pl-PL" dirty="0">
                <a:solidFill>
                  <a:srgbClr val="000000"/>
                </a:solidFill>
                <a:latin typeface="LettrGoth12EU"/>
                <a:ea typeface="Calibri" panose="020F0502020204030204" pitchFamily="34" charset="0"/>
                <a:cs typeface="LettrGoth12EU"/>
              </a:rPr>
              <a:t>from bar import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zamiast po prostu </a:t>
            </a:r>
            <a:r>
              <a:rPr lang="pl-PL" dirty="0">
                <a:solidFill>
                  <a:srgbClr val="000000"/>
                </a:solidFill>
                <a:latin typeface="LettrGoth12EU"/>
                <a:ea typeface="Calibri" panose="020F0502020204030204" pitchFamily="34" charset="0"/>
                <a:cs typeface="LettrGoth12EU"/>
              </a:rPr>
              <a:t>import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ITCZapfDingbats"/>
                <a:cs typeface="MinionPro-Regular"/>
              </a:rPr>
              <a:t>Jeżeli koniecznie musisz użyć względnej ścieżki podczas importu, to zastosuj składnię</a:t>
            </a:r>
            <a:r>
              <a:rPr lang="pl-PL" dirty="0">
                <a:latin typeface="Calibri" panose="020F0502020204030204" pitchFamily="34" charset="0"/>
                <a:ea typeface="ITCZapfDingbats"/>
                <a:cs typeface="Times New Roman" panose="02020603050405020304" pitchFamily="18" charset="0"/>
              </a:rPr>
              <a:t> </a:t>
            </a:r>
            <a:r>
              <a:rPr lang="pl-PL" dirty="0">
                <a:solidFill>
                  <a:srgbClr val="000000"/>
                </a:solidFill>
                <a:latin typeface="LettrGoth12EU"/>
                <a:ea typeface="ITCZapfDingbats"/>
                <a:cs typeface="LettrGoth12EU"/>
              </a:rPr>
              <a:t>from . import </a:t>
            </a:r>
            <a:r>
              <a:rPr lang="pl-PL" dirty="0" err="1">
                <a:solidFill>
                  <a:srgbClr val="000000"/>
                </a:solidFill>
                <a:latin typeface="LettrGoth12EU"/>
                <a:ea typeface="ITCZapfDingbats"/>
                <a:cs typeface="LettrGoth12EU"/>
              </a:rPr>
              <a:t>foo</a:t>
            </a:r>
            <a:r>
              <a:rPr lang="pl-PL" dirty="0">
                <a:solidFill>
                  <a:srgbClr val="000000"/>
                </a:solidFill>
                <a:latin typeface="MinionPro-Regular"/>
                <a:ea typeface="ITCZapfDingbats"/>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ITCZapfDingbats"/>
                <a:cs typeface="MinionPro-Regular"/>
              </a:rPr>
              <a:t>Polecenia importujące powinny się znajdować w sekcjach zachowujących następującą</a:t>
            </a:r>
            <a:r>
              <a:rPr lang="pl-PL" dirty="0">
                <a:latin typeface="Calibri" panose="020F0502020204030204" pitchFamily="34" charset="0"/>
                <a:ea typeface="ITCZapfDingbats"/>
                <a:cs typeface="Times New Roman" panose="02020603050405020304" pitchFamily="18" charset="0"/>
              </a:rPr>
              <a:t> </a:t>
            </a:r>
            <a:r>
              <a:rPr lang="pl-PL" dirty="0">
                <a:solidFill>
                  <a:srgbClr val="000000"/>
                </a:solidFill>
                <a:latin typeface="MinionPro-Regular"/>
                <a:ea typeface="ITCZapfDingbats"/>
                <a:cs typeface="MinionPro-Regular"/>
              </a:rPr>
              <a:t>kolejność: moduły biblioteki standardowej, moduły firm trzecich, własne moduły. W poszczególnych sekcjach polecenia importujące należy umieścić w kolejności alfabetycznej.</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55E0278D-5B57-4F61-9EBD-59F82EA805D6}"/>
              </a:ext>
            </a:extLst>
          </p:cNvPr>
          <p:cNvSpPr>
            <a:spLocks noGrp="1"/>
          </p:cNvSpPr>
          <p:nvPr>
            <p:ph type="title"/>
          </p:nvPr>
        </p:nvSpPr>
        <p:spPr/>
        <p:txBody>
          <a:bodyPr/>
          <a:lstStyle/>
          <a:p>
            <a:r>
              <a:rPr lang="pl-PL" dirty="0"/>
              <a:t>Polecenia import</a:t>
            </a:r>
          </a:p>
        </p:txBody>
      </p:sp>
    </p:spTree>
    <p:extLst>
      <p:ext uri="{BB962C8B-B14F-4D97-AF65-F5344CB8AC3E}">
        <p14:creationId xmlns:p14="http://schemas.microsoft.com/office/powerpoint/2010/main" val="286456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66F779F-978B-8BC3-94DC-1CDD6296287D}"/>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CB72F9C8-FA74-2D94-9A22-2AF120CFE5A0}"/>
              </a:ext>
            </a:extLst>
          </p:cNvPr>
          <p:cNvSpPr txBox="1"/>
          <p:nvPr/>
        </p:nvSpPr>
        <p:spPr>
          <a:xfrm>
            <a:off x="644236" y="995614"/>
            <a:ext cx="5583382" cy="3901774"/>
          </a:xfrm>
          <a:prstGeom prst="rect">
            <a:avLst/>
          </a:prstGeom>
          <a:noFill/>
        </p:spPr>
        <p:txBody>
          <a:bodyPr wrap="square">
            <a:spAutoFit/>
          </a:bodyPr>
          <a:lstStyle/>
          <a:p>
            <a:pPr>
              <a:lnSpc>
                <a:spcPct val="107000"/>
              </a:lnSpc>
              <a:spcAft>
                <a:spcPts val="800"/>
              </a:spcAf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Wstęp do języka </a:t>
            </a: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Python</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Podstawy języka </a:t>
            </a: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Python</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Kolekcje</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Funkcje</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Wstęp do obiektowości </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Obsługa plików</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Moduły</a:t>
            </a:r>
          </a:p>
          <a:p>
            <a:pPr marL="342900" lvl="0" indent="-342900">
              <a:lnSpc>
                <a:spcPct val="107000"/>
              </a:lnSpc>
              <a:spcAft>
                <a:spcPts val="800"/>
              </a:spcAft>
              <a:buSzPts val="1000"/>
              <a:buFont typeface="Symbol" panose="05050102010706020507" pitchFamily="18" charset="2"/>
              <a:buChar char=""/>
              <a:tabLst>
                <a:tab pos="457200" algn="l"/>
              </a:tabLst>
            </a:pPr>
            <a:endParaRPr lang="pl-PL" dirty="0">
              <a:latin typeface="Times New Roman" panose="02020603050405020304" pitchFamily="18" charset="0"/>
              <a:ea typeface="Calibri" panose="020F0502020204030204" pitchFamily="34" charset="0"/>
              <a:cs typeface="Times New Roman" panose="02020603050405020304" pitchFamily="18" charset="0"/>
            </a:endParaRPr>
          </a:p>
          <a:p>
            <a:pPr lvl="0">
              <a:lnSpc>
                <a:spcPct val="107000"/>
              </a:lnSpc>
              <a:spcAft>
                <a:spcPts val="800"/>
              </a:spcAft>
              <a:buSzPts val="1000"/>
              <a:tabLst>
                <a:tab pos="457200" algn="l"/>
              </a:tabLst>
            </a:pPr>
            <a:r>
              <a:rPr lang="pl-PL" sz="1600" dirty="0">
                <a:latin typeface="Times New Roman" panose="02020603050405020304" pitchFamily="18" charset="0"/>
                <a:ea typeface="Calibri" panose="020F0502020204030204" pitchFamily="34" charset="0"/>
                <a:cs typeface="Times New Roman" panose="02020603050405020304" pitchFamily="18" charset="0"/>
              </a:rPr>
              <a:t>Podstawowe pojęcia statystyki</a:t>
            </a:r>
          </a:p>
          <a:p>
            <a:pPr lvl="0">
              <a:lnSpc>
                <a:spcPct val="107000"/>
              </a:lnSpc>
              <a:spcAft>
                <a:spcPts val="800"/>
              </a:spcAft>
              <a:buSzPts val="1000"/>
              <a:tabLst>
                <a:tab pos="457200" algn="l"/>
              </a:tabLst>
            </a:pPr>
            <a:r>
              <a:rPr lang="pl-PL" sz="1600" dirty="0">
                <a:latin typeface="Times New Roman" panose="02020603050405020304" pitchFamily="18" charset="0"/>
                <a:ea typeface="Calibri" panose="020F0502020204030204" pitchFamily="34" charset="0"/>
                <a:cs typeface="Times New Roman" panose="02020603050405020304" pitchFamily="18" charset="0"/>
              </a:rPr>
              <a:t>Dane: Big Data, Data Science</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3818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2C257DC-7CA2-4419-BDF5-B5CF47D3238D}"/>
              </a:ext>
            </a:extLst>
          </p:cNvPr>
          <p:cNvSpPr>
            <a:spLocks noGrp="1"/>
          </p:cNvSpPr>
          <p:nvPr>
            <p:ph type="title"/>
          </p:nvPr>
        </p:nvSpPr>
        <p:spPr>
          <a:xfrm>
            <a:off x="231768" y="1"/>
            <a:ext cx="2737433" cy="994172"/>
          </a:xfrm>
        </p:spPr>
        <p:txBody>
          <a:bodyPr/>
          <a:lstStyle/>
          <a:p>
            <a:r>
              <a:rPr lang="pl-PL" dirty="0"/>
              <a:t>Przykład PEP8</a:t>
            </a:r>
          </a:p>
        </p:txBody>
      </p:sp>
      <p:sp>
        <p:nvSpPr>
          <p:cNvPr id="5" name="Rectangle 1">
            <a:extLst>
              <a:ext uri="{FF2B5EF4-FFF2-40B4-BE49-F238E27FC236}">
                <a16:creationId xmlns:a16="http://schemas.microsoft.com/office/drawing/2014/main" id="{652B4682-2199-4577-8092-53750B889370}"/>
              </a:ext>
            </a:extLst>
          </p:cNvPr>
          <p:cNvSpPr>
            <a:spLocks noChangeArrowheads="1"/>
          </p:cNvSpPr>
          <p:nvPr/>
        </p:nvSpPr>
        <p:spPr bwMode="auto">
          <a:xfrm>
            <a:off x="2236732" y="1421395"/>
            <a:ext cx="5743034" cy="339323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pl-PL" altLang="pl-PL" sz="1200" dirty="0">
                <a:solidFill>
                  <a:srgbClr val="0033B3"/>
                </a:solidFill>
                <a:latin typeface="JetBrains Mono"/>
              </a:rPr>
              <a:t>class </a:t>
            </a:r>
            <a:r>
              <a:rPr lang="pl-PL" altLang="pl-PL" sz="1200" dirty="0">
                <a:solidFill>
                  <a:srgbClr val="000000"/>
                </a:solidFill>
                <a:latin typeface="JetBrains Mono"/>
              </a:rPr>
              <a:t>Student</a:t>
            </a:r>
            <a:r>
              <a:rPr lang="pl-PL" altLang="pl-PL" sz="1200" dirty="0">
                <a:solidFill>
                  <a:srgbClr val="080808"/>
                </a:solidFill>
                <a:latin typeface="JetBrains Mono"/>
              </a:rPr>
              <a:t>(Employee, Sport, ExtraData):</a:t>
            </a:r>
            <a:br>
              <a:rPr lang="pl-PL" altLang="pl-PL" sz="1200" dirty="0">
                <a:solidFill>
                  <a:srgbClr val="080808"/>
                </a:solidFill>
                <a:latin typeface="JetBrains Mono"/>
              </a:rPr>
            </a:b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def </a:t>
            </a:r>
            <a:r>
              <a:rPr lang="pl-PL" altLang="pl-PL" sz="1200" dirty="0">
                <a:solidFill>
                  <a:srgbClr val="B200B2"/>
                </a:solidFill>
                <a:latin typeface="JetBrains Mono"/>
              </a:rPr>
              <a:t>__init__</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,name,age,student_id,grad_year,firm =</a:t>
            </a:r>
            <a:r>
              <a:rPr lang="pl-PL" altLang="pl-PL" sz="1200" b="1" dirty="0">
                <a:solidFill>
                  <a:srgbClr val="008080"/>
                </a:solidFill>
                <a:latin typeface="JetBrains Mono"/>
              </a:rPr>
              <a:t>""</a:t>
            </a:r>
            <a:r>
              <a:rPr lang="pl-PL" altLang="pl-PL" sz="1200" dirty="0">
                <a:solidFill>
                  <a:srgbClr val="080808"/>
                </a:solidFill>
                <a:latin typeface="JetBrains Mono"/>
              </a:rPr>
              <a:t>,position=</a:t>
            </a:r>
            <a:r>
              <a:rPr lang="pl-PL" altLang="pl-PL" sz="1200" b="1" dirty="0">
                <a:solidFill>
                  <a:srgbClr val="008080"/>
                </a:solidFill>
                <a:latin typeface="JetBrains Mono"/>
              </a:rPr>
              <a:t>""</a:t>
            </a:r>
            <a:r>
              <a:rPr lang="pl-PL" altLang="pl-PL" sz="1200" dirty="0">
                <a:solidFill>
                  <a:srgbClr val="080808"/>
                </a:solidFill>
                <a:latin typeface="JetBrains Mono"/>
              </a:rPr>
              <a:t>,kind=</a:t>
            </a:r>
            <a:r>
              <a:rPr lang="pl-PL" altLang="pl-PL" sz="1200" b="1" dirty="0">
                <a:solidFill>
                  <a:srgbClr val="008080"/>
                </a:solidFill>
                <a:latin typeface="JetBrains Mono"/>
              </a:rPr>
              <a:t>""</a:t>
            </a:r>
            <a:r>
              <a:rPr lang="pl-PL" altLang="pl-PL" sz="1200" dirty="0">
                <a:solidFill>
                  <a:srgbClr val="080808"/>
                </a:solidFill>
                <a:latin typeface="JetBrains Mono"/>
              </a:rPr>
              <a:t>, 	best_score=</a:t>
            </a:r>
            <a:r>
              <a:rPr lang="pl-PL" altLang="pl-PL" sz="1200" b="1" dirty="0">
                <a:solidFill>
                  <a:srgbClr val="008080"/>
                </a:solidFill>
                <a:latin typeface="JetBrains Mono"/>
              </a:rPr>
              <a:t>""</a:t>
            </a:r>
            <a:r>
              <a:rPr lang="pl-PL" altLang="pl-PL" sz="1200" dirty="0">
                <a:solidFill>
                  <a:srgbClr val="080808"/>
                </a:solidFill>
                <a:latin typeface="JetBrains Mono"/>
              </a:rPr>
              <a:t>, years=</a:t>
            </a:r>
            <a:r>
              <a:rPr lang="pl-PL" altLang="pl-PL" sz="1200" b="1" dirty="0">
                <a:solidFill>
                  <a:srgbClr val="008080"/>
                </a:solidFill>
                <a:latin typeface="JetBrains Mono"/>
              </a:rPr>
              <a:t>""</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Employee.</a:t>
            </a:r>
            <a:r>
              <a:rPr lang="pl-PL" altLang="pl-PL" sz="1200" dirty="0">
                <a:solidFill>
                  <a:srgbClr val="B200B2"/>
                </a:solidFill>
                <a:latin typeface="JetBrains Mono"/>
              </a:rPr>
              <a:t>__init__</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,name, age, firm, position)</a:t>
            </a:r>
            <a:br>
              <a:rPr lang="pl-PL" altLang="pl-PL" sz="1200" dirty="0">
                <a:solidFill>
                  <a:srgbClr val="080808"/>
                </a:solidFill>
                <a:latin typeface="JetBrains Mono"/>
              </a:rPr>
            </a:br>
            <a:r>
              <a:rPr lang="pl-PL" altLang="pl-PL" sz="1200" dirty="0">
                <a:solidFill>
                  <a:srgbClr val="080808"/>
                </a:solidFill>
                <a:latin typeface="JetBrains Mono"/>
              </a:rPr>
              <a:t>        Sport.</a:t>
            </a:r>
            <a:r>
              <a:rPr lang="pl-PL" altLang="pl-PL" sz="1200" dirty="0">
                <a:solidFill>
                  <a:srgbClr val="B200B2"/>
                </a:solidFill>
                <a:latin typeface="JetBrains Mono"/>
              </a:rPr>
              <a:t>__init__</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,kind, best_score, years)</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94558D"/>
                </a:solidFill>
                <a:latin typeface="JetBrains Mono"/>
              </a:rPr>
              <a:t>self</a:t>
            </a:r>
            <a:r>
              <a:rPr lang="pl-PL" altLang="pl-PL" sz="1200" dirty="0">
                <a:solidFill>
                  <a:srgbClr val="080808"/>
                </a:solidFill>
                <a:latin typeface="JetBrains Mono"/>
              </a:rPr>
              <a:t>.student_id = student_id</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94558D"/>
                </a:solidFill>
                <a:latin typeface="JetBrains Mono"/>
              </a:rPr>
              <a:t>self</a:t>
            </a:r>
            <a:r>
              <a:rPr lang="pl-PL" altLang="pl-PL" sz="1200" dirty="0">
                <a:solidFill>
                  <a:srgbClr val="080808"/>
                </a:solidFill>
                <a:latin typeface="JetBrains Mono"/>
              </a:rPr>
              <a:t>.grad_year = grad_year</a:t>
            </a:r>
            <a:br>
              <a:rPr lang="pl-PL" altLang="pl-PL" sz="1200" dirty="0">
                <a:solidFill>
                  <a:srgbClr val="080808"/>
                </a:solidFill>
                <a:latin typeface="JetBrains Mono"/>
              </a:rPr>
            </a:b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def </a:t>
            </a:r>
            <a:r>
              <a:rPr lang="pl-PL" altLang="pl-PL" sz="1200" dirty="0">
                <a:solidFill>
                  <a:srgbClr val="000000"/>
                </a:solidFill>
                <a:latin typeface="JetBrains Mono"/>
              </a:rPr>
              <a:t>print_student</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0080"/>
                </a:solidFill>
                <a:latin typeface="JetBrains Mono"/>
              </a:rPr>
              <a:t>print</a:t>
            </a:r>
            <a:r>
              <a:rPr lang="pl-PL" altLang="pl-PL" sz="1200" dirty="0">
                <a:solidFill>
                  <a:srgbClr val="080808"/>
                </a:solidFill>
                <a:latin typeface="JetBrains Mono"/>
              </a:rPr>
              <a:t>(</a:t>
            </a:r>
            <a:r>
              <a:rPr lang="pl-PL" altLang="pl-PL" sz="1200" b="1" dirty="0">
                <a:solidFill>
                  <a:srgbClr val="008080"/>
                </a:solidFill>
                <a:latin typeface="JetBrains Mono"/>
              </a:rPr>
              <a:t>f"Informacja o studencie: id: </a:t>
            </a:r>
            <a:r>
              <a:rPr lang="pl-PL" altLang="pl-PL" sz="1200" dirty="0">
                <a:solidFill>
                  <a:srgbClr val="0037A6"/>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.student_id</a:t>
            </a:r>
            <a:r>
              <a:rPr lang="pl-PL" altLang="pl-PL" sz="1200" dirty="0">
                <a:solidFill>
                  <a:srgbClr val="0037A6"/>
                </a:solidFill>
                <a:latin typeface="JetBrains Mono"/>
              </a:rPr>
              <a:t>}</a:t>
            </a:r>
            <a:r>
              <a:rPr lang="pl-PL" altLang="pl-PL" sz="1200" b="1" dirty="0">
                <a:solidFill>
                  <a:srgbClr val="008080"/>
                </a:solidFill>
                <a:latin typeface="JetBrains Mono"/>
              </a:rPr>
              <a:t>, rok ukończenia studiów: 	</a:t>
            </a:r>
            <a:r>
              <a:rPr lang="pl-PL" altLang="pl-PL" sz="1200" dirty="0">
                <a:solidFill>
                  <a:srgbClr val="0037A6"/>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.grad_year</a:t>
            </a:r>
            <a:r>
              <a:rPr lang="pl-PL" altLang="pl-PL" sz="1200" dirty="0">
                <a:solidFill>
                  <a:srgbClr val="0037A6"/>
                </a:solidFill>
                <a:latin typeface="JetBrains Mono"/>
              </a:rPr>
              <a:t>}</a:t>
            </a:r>
            <a:r>
              <a:rPr lang="pl-PL" altLang="pl-PL" sz="1200" b="1" dirty="0">
                <a:solidFill>
                  <a:srgbClr val="008080"/>
                </a:solidFill>
                <a:latin typeface="JetBrains Mono"/>
              </a:rPr>
              <a:t>"</a:t>
            </a:r>
            <a:r>
              <a:rPr lang="pl-PL" altLang="pl-PL" sz="1200" dirty="0">
                <a:solidFill>
                  <a:srgbClr val="080808"/>
                </a:solidFill>
                <a:latin typeface="JetBrains Mono"/>
              </a:rPr>
              <a:t>)</a:t>
            </a:r>
            <a:br>
              <a:rPr lang="pl-PL" altLang="pl-PL" sz="1200" dirty="0">
                <a:solidFill>
                  <a:srgbClr val="080808"/>
                </a:solidFill>
                <a:latin typeface="JetBrains Mono"/>
              </a:rPr>
            </a:b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def </a:t>
            </a:r>
            <a:r>
              <a:rPr lang="pl-PL" altLang="pl-PL" sz="1200" dirty="0">
                <a:solidFill>
                  <a:srgbClr val="000000"/>
                </a:solidFill>
                <a:latin typeface="JetBrains Mono"/>
              </a:rPr>
              <a:t>czyPracownik</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if </a:t>
            </a:r>
            <a:r>
              <a:rPr lang="pl-PL" altLang="pl-PL" sz="1200" dirty="0">
                <a:solidFill>
                  <a:srgbClr val="94558D"/>
                </a:solidFill>
                <a:latin typeface="JetBrains Mono"/>
              </a:rPr>
              <a:t>self</a:t>
            </a:r>
            <a:r>
              <a:rPr lang="pl-PL" altLang="pl-PL" sz="1200" dirty="0">
                <a:solidFill>
                  <a:srgbClr val="080808"/>
                </a:solidFill>
                <a:latin typeface="JetBrains Mono"/>
              </a:rPr>
              <a:t>.firm == </a:t>
            </a:r>
            <a:r>
              <a:rPr lang="pl-PL" altLang="pl-PL" sz="1200" b="1" dirty="0">
                <a:solidFill>
                  <a:srgbClr val="008080"/>
                </a:solidFill>
                <a:latin typeface="JetBrains Mono"/>
              </a:rPr>
              <a:t>""</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return False</a:t>
            </a:r>
            <a:br>
              <a:rPr lang="pl-PL" altLang="pl-PL" sz="1200" dirty="0">
                <a:solidFill>
                  <a:srgbClr val="0033B3"/>
                </a:solidFill>
                <a:latin typeface="JetBrains Mono"/>
              </a:rPr>
            </a:br>
            <a:r>
              <a:rPr lang="pl-PL" altLang="pl-PL" sz="1200" dirty="0">
                <a:solidFill>
                  <a:srgbClr val="0033B3"/>
                </a:solidFill>
                <a:latin typeface="JetBrains Mono"/>
              </a:rPr>
              <a:t>        else</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return True</a:t>
            </a:r>
            <a:endParaRPr lang="pl-PL" altLang="pl-PL" sz="2700" dirty="0">
              <a:latin typeface="Arial" panose="020B0604020202020204" pitchFamily="34" charset="0"/>
            </a:endParaRPr>
          </a:p>
        </p:txBody>
      </p:sp>
      <p:sp>
        <p:nvSpPr>
          <p:cNvPr id="6" name="pole tekstowe 5">
            <a:extLst>
              <a:ext uri="{FF2B5EF4-FFF2-40B4-BE49-F238E27FC236}">
                <a16:creationId xmlns:a16="http://schemas.microsoft.com/office/drawing/2014/main" id="{5E2D362E-6B6C-4FFD-A411-9EF80B46C8F9}"/>
              </a:ext>
            </a:extLst>
          </p:cNvPr>
          <p:cNvSpPr txBox="1"/>
          <p:nvPr/>
        </p:nvSpPr>
        <p:spPr>
          <a:xfrm>
            <a:off x="231769" y="1332859"/>
            <a:ext cx="1497695" cy="715581"/>
          </a:xfrm>
          <a:prstGeom prst="rect">
            <a:avLst/>
          </a:prstGeom>
          <a:noFill/>
        </p:spPr>
        <p:txBody>
          <a:bodyPr wrap="square" rtlCol="0">
            <a:spAutoFit/>
          </a:bodyPr>
          <a:lstStyle/>
          <a:p>
            <a:r>
              <a:rPr lang="pl-PL" sz="1350" dirty="0"/>
              <a:t>Wcięcia o rozmiarze 4 spacje</a:t>
            </a:r>
          </a:p>
        </p:txBody>
      </p:sp>
      <p:sp>
        <p:nvSpPr>
          <p:cNvPr id="7" name="pole tekstowe 6">
            <a:extLst>
              <a:ext uri="{FF2B5EF4-FFF2-40B4-BE49-F238E27FC236}">
                <a16:creationId xmlns:a16="http://schemas.microsoft.com/office/drawing/2014/main" id="{CEFE1D86-C0A1-4CF3-AC44-D41ED9D71756}"/>
              </a:ext>
            </a:extLst>
          </p:cNvPr>
          <p:cNvSpPr txBox="1"/>
          <p:nvPr/>
        </p:nvSpPr>
        <p:spPr>
          <a:xfrm>
            <a:off x="3236071" y="575992"/>
            <a:ext cx="1954851" cy="507831"/>
          </a:xfrm>
          <a:prstGeom prst="rect">
            <a:avLst/>
          </a:prstGeom>
          <a:noFill/>
        </p:spPr>
        <p:txBody>
          <a:bodyPr wrap="square" rtlCol="0">
            <a:spAutoFit/>
          </a:bodyPr>
          <a:lstStyle/>
          <a:p>
            <a:r>
              <a:rPr lang="pl-PL" sz="1350" dirty="0"/>
              <a:t>Nazwa klasy z dużej litery</a:t>
            </a:r>
          </a:p>
        </p:txBody>
      </p:sp>
      <p:sp>
        <p:nvSpPr>
          <p:cNvPr id="8" name="pole tekstowe 7">
            <a:extLst>
              <a:ext uri="{FF2B5EF4-FFF2-40B4-BE49-F238E27FC236}">
                <a16:creationId xmlns:a16="http://schemas.microsoft.com/office/drawing/2014/main" id="{CCD99636-D0A3-4CE0-B60E-6C07C7980470}"/>
              </a:ext>
            </a:extLst>
          </p:cNvPr>
          <p:cNvSpPr txBox="1"/>
          <p:nvPr/>
        </p:nvSpPr>
        <p:spPr>
          <a:xfrm>
            <a:off x="231769" y="2394761"/>
            <a:ext cx="1497695" cy="507831"/>
          </a:xfrm>
          <a:prstGeom prst="rect">
            <a:avLst/>
          </a:prstGeom>
          <a:noFill/>
        </p:spPr>
        <p:txBody>
          <a:bodyPr wrap="square" rtlCol="0">
            <a:spAutoFit/>
          </a:bodyPr>
          <a:lstStyle/>
          <a:p>
            <a:r>
              <a:rPr lang="pl-PL" sz="1350" dirty="0"/>
              <a:t>Nazwa funkcji małymi literami</a:t>
            </a:r>
          </a:p>
        </p:txBody>
      </p:sp>
      <p:cxnSp>
        <p:nvCxnSpPr>
          <p:cNvPr id="10" name="Łącznik prosty ze strzałką 9">
            <a:extLst>
              <a:ext uri="{FF2B5EF4-FFF2-40B4-BE49-F238E27FC236}">
                <a16:creationId xmlns:a16="http://schemas.microsoft.com/office/drawing/2014/main" id="{11615181-95D1-4440-9F54-D55B586524FF}"/>
              </a:ext>
            </a:extLst>
          </p:cNvPr>
          <p:cNvCxnSpPr>
            <a:cxnSpLocks/>
            <a:stCxn id="6" idx="3"/>
          </p:cNvCxnSpPr>
          <p:nvPr/>
        </p:nvCxnSpPr>
        <p:spPr>
          <a:xfrm>
            <a:off x="1729464" y="1690650"/>
            <a:ext cx="717008" cy="664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Łącznik prosty ze strzałką 11">
            <a:extLst>
              <a:ext uri="{FF2B5EF4-FFF2-40B4-BE49-F238E27FC236}">
                <a16:creationId xmlns:a16="http://schemas.microsoft.com/office/drawing/2014/main" id="{938B39A0-A3C7-4D27-9FAD-D8BD2F812286}"/>
              </a:ext>
            </a:extLst>
          </p:cNvPr>
          <p:cNvCxnSpPr>
            <a:cxnSpLocks/>
            <a:stCxn id="8" idx="3"/>
          </p:cNvCxnSpPr>
          <p:nvPr/>
        </p:nvCxnSpPr>
        <p:spPr>
          <a:xfrm>
            <a:off x="1729464" y="2648677"/>
            <a:ext cx="1151389" cy="485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Łącznik prosty ze strzałką 13">
            <a:extLst>
              <a:ext uri="{FF2B5EF4-FFF2-40B4-BE49-F238E27FC236}">
                <a16:creationId xmlns:a16="http://schemas.microsoft.com/office/drawing/2014/main" id="{8DFF4A4A-22BF-4017-B9DB-95D403DF2B60}"/>
              </a:ext>
            </a:extLst>
          </p:cNvPr>
          <p:cNvCxnSpPr>
            <a:cxnSpLocks/>
            <a:stCxn id="7" idx="2"/>
          </p:cNvCxnSpPr>
          <p:nvPr/>
        </p:nvCxnSpPr>
        <p:spPr>
          <a:xfrm flipH="1">
            <a:off x="2880853" y="1083823"/>
            <a:ext cx="1332644" cy="409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pole tekstowe 14">
            <a:extLst>
              <a:ext uri="{FF2B5EF4-FFF2-40B4-BE49-F238E27FC236}">
                <a16:creationId xmlns:a16="http://schemas.microsoft.com/office/drawing/2014/main" id="{7D6AE055-F75D-4A60-B6DF-11488BB04A84}"/>
              </a:ext>
            </a:extLst>
          </p:cNvPr>
          <p:cNvSpPr txBox="1"/>
          <p:nvPr/>
        </p:nvSpPr>
        <p:spPr>
          <a:xfrm>
            <a:off x="5827814" y="816102"/>
            <a:ext cx="2846536" cy="507831"/>
          </a:xfrm>
          <a:prstGeom prst="rect">
            <a:avLst/>
          </a:prstGeom>
          <a:noFill/>
        </p:spPr>
        <p:txBody>
          <a:bodyPr wrap="square" rtlCol="0">
            <a:spAutoFit/>
          </a:bodyPr>
          <a:lstStyle/>
          <a:p>
            <a:r>
              <a:rPr lang="pl-PL" sz="1350" dirty="0"/>
              <a:t>Odległość pustego wiersza pomiędzy elementami klasy</a:t>
            </a:r>
          </a:p>
        </p:txBody>
      </p:sp>
      <p:cxnSp>
        <p:nvCxnSpPr>
          <p:cNvPr id="17" name="Łącznik prosty ze strzałką 16">
            <a:extLst>
              <a:ext uri="{FF2B5EF4-FFF2-40B4-BE49-F238E27FC236}">
                <a16:creationId xmlns:a16="http://schemas.microsoft.com/office/drawing/2014/main" id="{55416B21-EBB5-4B90-B138-8D86EFEDBA35}"/>
              </a:ext>
            </a:extLst>
          </p:cNvPr>
          <p:cNvCxnSpPr>
            <a:stCxn id="15" idx="2"/>
          </p:cNvCxnSpPr>
          <p:nvPr/>
        </p:nvCxnSpPr>
        <p:spPr>
          <a:xfrm flipH="1">
            <a:off x="4930506" y="1323933"/>
            <a:ext cx="2320576" cy="4637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pole tekstowe 17">
            <a:extLst>
              <a:ext uri="{FF2B5EF4-FFF2-40B4-BE49-F238E27FC236}">
                <a16:creationId xmlns:a16="http://schemas.microsoft.com/office/drawing/2014/main" id="{C6FB7D6C-203F-48AE-BB71-9E96C2FF5A49}"/>
              </a:ext>
            </a:extLst>
          </p:cNvPr>
          <p:cNvSpPr txBox="1"/>
          <p:nvPr/>
        </p:nvSpPr>
        <p:spPr>
          <a:xfrm>
            <a:off x="4992881" y="4003853"/>
            <a:ext cx="1615156" cy="715581"/>
          </a:xfrm>
          <a:prstGeom prst="rect">
            <a:avLst/>
          </a:prstGeom>
          <a:noFill/>
        </p:spPr>
        <p:txBody>
          <a:bodyPr wrap="square" rtlCol="0">
            <a:spAutoFit/>
          </a:bodyPr>
          <a:lstStyle/>
          <a:p>
            <a:r>
              <a:rPr lang="pl-PL" sz="1350" dirty="0"/>
              <a:t>Nie stawiamy spacji przed dwukropkiem</a:t>
            </a:r>
          </a:p>
        </p:txBody>
      </p:sp>
      <p:cxnSp>
        <p:nvCxnSpPr>
          <p:cNvPr id="20" name="Łącznik prosty ze strzałką 19">
            <a:extLst>
              <a:ext uri="{FF2B5EF4-FFF2-40B4-BE49-F238E27FC236}">
                <a16:creationId xmlns:a16="http://schemas.microsoft.com/office/drawing/2014/main" id="{39BE14CF-9BEC-4365-9439-5F26F616F88D}"/>
              </a:ext>
            </a:extLst>
          </p:cNvPr>
          <p:cNvCxnSpPr>
            <a:stCxn id="18" idx="1"/>
          </p:cNvCxnSpPr>
          <p:nvPr/>
        </p:nvCxnSpPr>
        <p:spPr>
          <a:xfrm flipH="1" flipV="1">
            <a:off x="3877655" y="4001748"/>
            <a:ext cx="1115226" cy="359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pole tekstowe 20">
            <a:extLst>
              <a:ext uri="{FF2B5EF4-FFF2-40B4-BE49-F238E27FC236}">
                <a16:creationId xmlns:a16="http://schemas.microsoft.com/office/drawing/2014/main" id="{CF4D38D3-F3BE-45EF-B165-FEADE2CED288}"/>
              </a:ext>
            </a:extLst>
          </p:cNvPr>
          <p:cNvSpPr txBox="1"/>
          <p:nvPr/>
        </p:nvSpPr>
        <p:spPr>
          <a:xfrm>
            <a:off x="6907269" y="2176253"/>
            <a:ext cx="2007595" cy="507831"/>
          </a:xfrm>
          <a:prstGeom prst="rect">
            <a:avLst/>
          </a:prstGeom>
          <a:noFill/>
        </p:spPr>
        <p:txBody>
          <a:bodyPr wrap="square" rtlCol="0">
            <a:spAutoFit/>
          </a:bodyPr>
          <a:lstStyle/>
          <a:p>
            <a:r>
              <a:rPr lang="pl-PL" sz="1350" dirty="0"/>
              <a:t>Metoda egzemplarza definiowana przez self</a:t>
            </a:r>
          </a:p>
        </p:txBody>
      </p:sp>
      <p:cxnSp>
        <p:nvCxnSpPr>
          <p:cNvPr id="23" name="Łącznik prosty ze strzałką 22">
            <a:extLst>
              <a:ext uri="{FF2B5EF4-FFF2-40B4-BE49-F238E27FC236}">
                <a16:creationId xmlns:a16="http://schemas.microsoft.com/office/drawing/2014/main" id="{1125CC54-C1F9-4B63-ABE4-B852258156C6}"/>
              </a:ext>
            </a:extLst>
          </p:cNvPr>
          <p:cNvCxnSpPr>
            <a:cxnSpLocks/>
            <a:stCxn id="21" idx="1"/>
          </p:cNvCxnSpPr>
          <p:nvPr/>
        </p:nvCxnSpPr>
        <p:spPr>
          <a:xfrm flipH="1" flipV="1">
            <a:off x="4303016" y="2002986"/>
            <a:ext cx="2604253" cy="427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2832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F6DDF04-3268-4F8E-8BC5-6B39B4ECE0A3}"/>
              </a:ext>
            </a:extLst>
          </p:cNvPr>
          <p:cNvSpPr>
            <a:spLocks noGrp="1"/>
          </p:cNvSpPr>
          <p:nvPr>
            <p:ph type="title"/>
          </p:nvPr>
        </p:nvSpPr>
        <p:spPr/>
        <p:txBody>
          <a:bodyPr/>
          <a:lstStyle/>
          <a:p>
            <a:r>
              <a:rPr lang="pl-PL" dirty="0"/>
              <a:t>Przykład importów PEP8</a:t>
            </a:r>
          </a:p>
        </p:txBody>
      </p:sp>
      <p:sp>
        <p:nvSpPr>
          <p:cNvPr id="4" name="pole tekstowe 3">
            <a:extLst>
              <a:ext uri="{FF2B5EF4-FFF2-40B4-BE49-F238E27FC236}">
                <a16:creationId xmlns:a16="http://schemas.microsoft.com/office/drawing/2014/main" id="{8F44B03A-908A-4699-A17C-95FFA7BDF1AB}"/>
              </a:ext>
            </a:extLst>
          </p:cNvPr>
          <p:cNvSpPr txBox="1"/>
          <p:nvPr/>
        </p:nvSpPr>
        <p:spPr>
          <a:xfrm>
            <a:off x="976793" y="1556456"/>
            <a:ext cx="5384160" cy="2585323"/>
          </a:xfrm>
          <a:prstGeom prst="rect">
            <a:avLst/>
          </a:prstGeom>
          <a:noFill/>
        </p:spPr>
        <p:txBody>
          <a:bodyPr wrap="square">
            <a:spAutoFit/>
          </a:bodyPr>
          <a:lstStyle/>
          <a:p>
            <a:r>
              <a:rPr lang="pl-PL" sz="1350" dirty="0"/>
              <a:t>import platform</a:t>
            </a:r>
          </a:p>
          <a:p>
            <a:r>
              <a:rPr lang="pl-PL" sz="1350" dirty="0"/>
              <a:t>from xml.etree.ElementTree import  Element, SubElement, Comment</a:t>
            </a:r>
          </a:p>
          <a:p>
            <a:r>
              <a:rPr lang="pl-PL" sz="1350" dirty="0"/>
              <a:t>import xml.etree.ElementTree as ET</a:t>
            </a:r>
          </a:p>
          <a:p>
            <a:endParaRPr lang="pl-PL" sz="1350" dirty="0"/>
          </a:p>
          <a:p>
            <a:r>
              <a:rPr lang="pl-PL" sz="1350" dirty="0"/>
              <a:t>import pandas as pd</a:t>
            </a:r>
          </a:p>
          <a:p>
            <a:endParaRPr lang="pl-PL" sz="1350" dirty="0"/>
          </a:p>
          <a:p>
            <a:r>
              <a:rPr lang="pl-PL" sz="1350" dirty="0"/>
              <a:t>import dane</a:t>
            </a:r>
          </a:p>
          <a:p>
            <a:r>
              <a:rPr lang="pl-PL" sz="1350" dirty="0"/>
              <a:t>from dane import person</a:t>
            </a:r>
          </a:p>
          <a:p>
            <a:r>
              <a:rPr lang="pl-PL" sz="1350" dirty="0"/>
              <a:t>from func_hello import hello_usr</a:t>
            </a:r>
          </a:p>
          <a:p>
            <a:r>
              <a:rPr lang="pl-PL" sz="1350" dirty="0"/>
              <a:t>from capital import City</a:t>
            </a:r>
          </a:p>
          <a:p>
            <a:r>
              <a:rPr lang="pl-PL" sz="1350" dirty="0"/>
              <a:t>from capital import Capital</a:t>
            </a:r>
          </a:p>
        </p:txBody>
      </p:sp>
      <p:sp>
        <p:nvSpPr>
          <p:cNvPr id="5" name="pole tekstowe 4">
            <a:extLst>
              <a:ext uri="{FF2B5EF4-FFF2-40B4-BE49-F238E27FC236}">
                <a16:creationId xmlns:a16="http://schemas.microsoft.com/office/drawing/2014/main" id="{4EA1B702-C271-4B1A-90B1-3D551C245F79}"/>
              </a:ext>
            </a:extLst>
          </p:cNvPr>
          <p:cNvSpPr txBox="1"/>
          <p:nvPr/>
        </p:nvSpPr>
        <p:spPr>
          <a:xfrm>
            <a:off x="6360954" y="1025641"/>
            <a:ext cx="2554446" cy="507831"/>
          </a:xfrm>
          <a:prstGeom prst="rect">
            <a:avLst/>
          </a:prstGeom>
          <a:noFill/>
        </p:spPr>
        <p:txBody>
          <a:bodyPr wrap="square" rtlCol="0">
            <a:spAutoFit/>
          </a:bodyPr>
          <a:lstStyle/>
          <a:p>
            <a:r>
              <a:rPr lang="pl-PL" sz="1350" dirty="0"/>
              <a:t>Importy z biblioteki standardowej</a:t>
            </a:r>
          </a:p>
        </p:txBody>
      </p:sp>
      <p:sp>
        <p:nvSpPr>
          <p:cNvPr id="6" name="pole tekstowe 5">
            <a:extLst>
              <a:ext uri="{FF2B5EF4-FFF2-40B4-BE49-F238E27FC236}">
                <a16:creationId xmlns:a16="http://schemas.microsoft.com/office/drawing/2014/main" id="{8555C5E4-519D-4B35-A256-9ACEE73DF46A}"/>
              </a:ext>
            </a:extLst>
          </p:cNvPr>
          <p:cNvSpPr txBox="1"/>
          <p:nvPr/>
        </p:nvSpPr>
        <p:spPr>
          <a:xfrm>
            <a:off x="6209952" y="2441203"/>
            <a:ext cx="2554446" cy="507831"/>
          </a:xfrm>
          <a:prstGeom prst="rect">
            <a:avLst/>
          </a:prstGeom>
          <a:noFill/>
        </p:spPr>
        <p:txBody>
          <a:bodyPr wrap="square" rtlCol="0">
            <a:spAutoFit/>
          </a:bodyPr>
          <a:lstStyle/>
          <a:p>
            <a:r>
              <a:rPr lang="pl-PL" sz="1350" dirty="0"/>
              <a:t>Importy z bibliotek zewnętrznych</a:t>
            </a:r>
          </a:p>
        </p:txBody>
      </p:sp>
      <p:sp>
        <p:nvSpPr>
          <p:cNvPr id="7" name="pole tekstowe 6">
            <a:extLst>
              <a:ext uri="{FF2B5EF4-FFF2-40B4-BE49-F238E27FC236}">
                <a16:creationId xmlns:a16="http://schemas.microsoft.com/office/drawing/2014/main" id="{BE3BA634-2726-4E61-93A1-5EF468B2E7B1}"/>
              </a:ext>
            </a:extLst>
          </p:cNvPr>
          <p:cNvSpPr txBox="1"/>
          <p:nvPr/>
        </p:nvSpPr>
        <p:spPr>
          <a:xfrm>
            <a:off x="6209952" y="3325949"/>
            <a:ext cx="2554446" cy="300082"/>
          </a:xfrm>
          <a:prstGeom prst="rect">
            <a:avLst/>
          </a:prstGeom>
          <a:noFill/>
        </p:spPr>
        <p:txBody>
          <a:bodyPr wrap="square" rtlCol="0">
            <a:spAutoFit/>
          </a:bodyPr>
          <a:lstStyle/>
          <a:p>
            <a:r>
              <a:rPr lang="pl-PL" sz="1350" dirty="0"/>
              <a:t>Importy z własnej biblioteki</a:t>
            </a:r>
          </a:p>
        </p:txBody>
      </p:sp>
      <p:cxnSp>
        <p:nvCxnSpPr>
          <p:cNvPr id="9" name="Łącznik prosty ze strzałką 8">
            <a:extLst>
              <a:ext uri="{FF2B5EF4-FFF2-40B4-BE49-F238E27FC236}">
                <a16:creationId xmlns:a16="http://schemas.microsoft.com/office/drawing/2014/main" id="{71A48D25-C750-44D0-84FD-145425EE0DC8}"/>
              </a:ext>
            </a:extLst>
          </p:cNvPr>
          <p:cNvCxnSpPr>
            <a:stCxn id="5" idx="1"/>
          </p:cNvCxnSpPr>
          <p:nvPr/>
        </p:nvCxnSpPr>
        <p:spPr>
          <a:xfrm flipH="1">
            <a:off x="3737296" y="1279557"/>
            <a:ext cx="2623658" cy="394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Łącznik prosty ze strzałką 10">
            <a:extLst>
              <a:ext uri="{FF2B5EF4-FFF2-40B4-BE49-F238E27FC236}">
                <a16:creationId xmlns:a16="http://schemas.microsoft.com/office/drawing/2014/main" id="{70E33E7B-5249-4027-BF93-A56946DB1E9F}"/>
              </a:ext>
            </a:extLst>
          </p:cNvPr>
          <p:cNvCxnSpPr/>
          <p:nvPr/>
        </p:nvCxnSpPr>
        <p:spPr>
          <a:xfrm flipH="1" flipV="1">
            <a:off x="2938245" y="2563902"/>
            <a:ext cx="3271708" cy="7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Łącznik prosty ze strzałką 12">
            <a:extLst>
              <a:ext uri="{FF2B5EF4-FFF2-40B4-BE49-F238E27FC236}">
                <a16:creationId xmlns:a16="http://schemas.microsoft.com/office/drawing/2014/main" id="{7798BCC9-A3BE-43C8-A628-35F2ED3C5DC3}"/>
              </a:ext>
            </a:extLst>
          </p:cNvPr>
          <p:cNvCxnSpPr>
            <a:stCxn id="7" idx="1"/>
          </p:cNvCxnSpPr>
          <p:nvPr/>
        </p:nvCxnSpPr>
        <p:spPr>
          <a:xfrm flipH="1">
            <a:off x="3410126" y="3475990"/>
            <a:ext cx="2799826" cy="9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7359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14C9A2-CE85-4CCE-B994-C4AA2116C5CB}"/>
              </a:ext>
            </a:extLst>
          </p:cNvPr>
          <p:cNvSpPr>
            <a:spLocks noGrp="1"/>
          </p:cNvSpPr>
          <p:nvPr>
            <p:ph type="title"/>
          </p:nvPr>
        </p:nvSpPr>
        <p:spPr/>
        <p:txBody>
          <a:bodyPr/>
          <a:lstStyle/>
          <a:p>
            <a:r>
              <a:rPr lang="pl-PL" dirty="0"/>
              <a:t>Instalator interpretera Python</a:t>
            </a:r>
          </a:p>
        </p:txBody>
      </p:sp>
      <p:pic>
        <p:nvPicPr>
          <p:cNvPr id="4" name="Obraz 3">
            <a:extLst>
              <a:ext uri="{FF2B5EF4-FFF2-40B4-BE49-F238E27FC236}">
                <a16:creationId xmlns:a16="http://schemas.microsoft.com/office/drawing/2014/main" id="{502DA0AF-D4EB-4090-B24C-A0AE39852325}"/>
              </a:ext>
            </a:extLst>
          </p:cNvPr>
          <p:cNvPicPr>
            <a:picLocks noChangeAspect="1"/>
          </p:cNvPicPr>
          <p:nvPr/>
        </p:nvPicPr>
        <p:blipFill>
          <a:blip r:embed="rId2"/>
          <a:stretch>
            <a:fillRect/>
          </a:stretch>
        </p:blipFill>
        <p:spPr>
          <a:xfrm>
            <a:off x="496856" y="1268016"/>
            <a:ext cx="3953847" cy="2141667"/>
          </a:xfrm>
          <a:prstGeom prst="rect">
            <a:avLst/>
          </a:prstGeom>
        </p:spPr>
      </p:pic>
      <p:sp>
        <p:nvSpPr>
          <p:cNvPr id="5" name="pole tekstowe 4">
            <a:extLst>
              <a:ext uri="{FF2B5EF4-FFF2-40B4-BE49-F238E27FC236}">
                <a16:creationId xmlns:a16="http://schemas.microsoft.com/office/drawing/2014/main" id="{30BED30B-AA0B-414C-8B85-CAF105E51CF7}"/>
              </a:ext>
            </a:extLst>
          </p:cNvPr>
          <p:cNvSpPr txBox="1"/>
          <p:nvPr/>
        </p:nvSpPr>
        <p:spPr>
          <a:xfrm>
            <a:off x="5129504" y="1420585"/>
            <a:ext cx="3449994" cy="1131079"/>
          </a:xfrm>
          <a:prstGeom prst="rect">
            <a:avLst/>
          </a:prstGeom>
          <a:noFill/>
        </p:spPr>
        <p:txBody>
          <a:bodyPr wrap="square" rtlCol="0">
            <a:spAutoFit/>
          </a:bodyPr>
          <a:lstStyle/>
          <a:p>
            <a:r>
              <a:rPr lang="pl-PL" sz="1350" dirty="0"/>
              <a:t>Interpreter języka Python, jest dostępny na stronie: </a:t>
            </a:r>
            <a:r>
              <a:rPr lang="pl-PL" sz="1350" dirty="0">
                <a:hlinkClick r:id="rId3"/>
              </a:rPr>
              <a:t>https://www.python.org/</a:t>
            </a:r>
            <a:endParaRPr lang="pl-PL" sz="1350" dirty="0"/>
          </a:p>
          <a:p>
            <a:endParaRPr lang="pl-PL" sz="1350" dirty="0"/>
          </a:p>
          <a:p>
            <a:r>
              <a:rPr lang="pl-PL" sz="1350" dirty="0"/>
              <a:t>Można pobrać najnowszą lub starsze wersje interpretera.</a:t>
            </a:r>
          </a:p>
        </p:txBody>
      </p:sp>
      <p:sp>
        <p:nvSpPr>
          <p:cNvPr id="6" name="pole tekstowe 5">
            <a:extLst>
              <a:ext uri="{FF2B5EF4-FFF2-40B4-BE49-F238E27FC236}">
                <a16:creationId xmlns:a16="http://schemas.microsoft.com/office/drawing/2014/main" id="{CFAC88CD-2D03-400F-96D9-78E3C4D8B2EF}"/>
              </a:ext>
            </a:extLst>
          </p:cNvPr>
          <p:cNvSpPr txBox="1"/>
          <p:nvPr/>
        </p:nvSpPr>
        <p:spPr>
          <a:xfrm>
            <a:off x="5129505" y="3133288"/>
            <a:ext cx="3660061" cy="715581"/>
          </a:xfrm>
          <a:prstGeom prst="rect">
            <a:avLst/>
          </a:prstGeom>
          <a:noFill/>
        </p:spPr>
        <p:txBody>
          <a:bodyPr wrap="square" rtlCol="0">
            <a:spAutoFit/>
          </a:bodyPr>
          <a:lstStyle/>
          <a:p>
            <a:r>
              <a:rPr lang="pl-PL" sz="1350" dirty="0"/>
              <a:t>Pobranie i instalacja interpretera języka Python to pierwszy krok, który należy zrobić żeby  programować w tym języku</a:t>
            </a:r>
          </a:p>
        </p:txBody>
      </p:sp>
    </p:spTree>
    <p:extLst>
      <p:ext uri="{BB962C8B-B14F-4D97-AF65-F5344CB8AC3E}">
        <p14:creationId xmlns:p14="http://schemas.microsoft.com/office/powerpoint/2010/main" val="27822006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018ADEE-1B1C-4156-BC62-E91928B3E489}"/>
              </a:ext>
            </a:extLst>
          </p:cNvPr>
          <p:cNvSpPr>
            <a:spLocks noGrp="1"/>
          </p:cNvSpPr>
          <p:nvPr>
            <p:ph type="title"/>
          </p:nvPr>
        </p:nvSpPr>
        <p:spPr>
          <a:xfrm>
            <a:off x="628650" y="105067"/>
            <a:ext cx="7886700" cy="994172"/>
          </a:xfrm>
        </p:spPr>
        <p:txBody>
          <a:bodyPr/>
          <a:lstStyle/>
          <a:p>
            <a:r>
              <a:rPr lang="pl-PL" dirty="0"/>
              <a:t>Środowisko programistyczne</a:t>
            </a:r>
          </a:p>
        </p:txBody>
      </p:sp>
      <p:sp>
        <p:nvSpPr>
          <p:cNvPr id="3" name="pole tekstowe 2">
            <a:extLst>
              <a:ext uri="{FF2B5EF4-FFF2-40B4-BE49-F238E27FC236}">
                <a16:creationId xmlns:a16="http://schemas.microsoft.com/office/drawing/2014/main" id="{C5549532-C855-448C-8B5E-32661A863638}"/>
              </a:ext>
            </a:extLst>
          </p:cNvPr>
          <p:cNvSpPr txBox="1"/>
          <p:nvPr/>
        </p:nvSpPr>
        <p:spPr>
          <a:xfrm>
            <a:off x="755010" y="1971132"/>
            <a:ext cx="6813958" cy="2793072"/>
          </a:xfrm>
          <a:prstGeom prst="rect">
            <a:avLst/>
          </a:prstGeom>
          <a:noFill/>
        </p:spPr>
        <p:txBody>
          <a:bodyPr wrap="square" rtlCol="0">
            <a:spAutoFit/>
          </a:bodyPr>
          <a:lstStyle/>
          <a:p>
            <a:r>
              <a:rPr lang="pl-PL" sz="1350" dirty="0"/>
              <a:t>Nie ma jednego dedykowanego środowiska programistycznego dla języka Python.  </a:t>
            </a:r>
          </a:p>
          <a:p>
            <a:r>
              <a:rPr lang="pl-PL" sz="1350" dirty="0"/>
              <a:t>Jakie można wybrać najlepsze środowiska języka Python</a:t>
            </a:r>
          </a:p>
          <a:p>
            <a:endParaRPr lang="pl-PL" sz="1350" dirty="0"/>
          </a:p>
          <a:p>
            <a:r>
              <a:rPr lang="pl-PL" sz="1350" dirty="0"/>
              <a:t>JetBrains PyCharm</a:t>
            </a:r>
          </a:p>
          <a:p>
            <a:endParaRPr lang="pl-PL" sz="1350" dirty="0"/>
          </a:p>
          <a:p>
            <a:endParaRPr lang="pl-PL" sz="1350" dirty="0"/>
          </a:p>
          <a:p>
            <a:endParaRPr lang="pl-PL" sz="1350" dirty="0"/>
          </a:p>
          <a:p>
            <a:r>
              <a:rPr lang="pl-PL" sz="1350" dirty="0"/>
              <a:t>Microsoft Visual Studio 2019 </a:t>
            </a:r>
          </a:p>
          <a:p>
            <a:endParaRPr lang="pl-PL" sz="1350" dirty="0"/>
          </a:p>
          <a:p>
            <a:endParaRPr lang="pl-PL" sz="1350" dirty="0"/>
          </a:p>
          <a:p>
            <a:endParaRPr lang="pl-PL" sz="1350" dirty="0"/>
          </a:p>
          <a:p>
            <a:r>
              <a:rPr lang="pl-PL" sz="1350" dirty="0"/>
              <a:t>Microsoft Visual Studio Code</a:t>
            </a:r>
          </a:p>
          <a:p>
            <a:endParaRPr lang="pl-PL" sz="1350" dirty="0"/>
          </a:p>
        </p:txBody>
      </p:sp>
      <p:pic>
        <p:nvPicPr>
          <p:cNvPr id="5" name="Obraz 4">
            <a:extLst>
              <a:ext uri="{FF2B5EF4-FFF2-40B4-BE49-F238E27FC236}">
                <a16:creationId xmlns:a16="http://schemas.microsoft.com/office/drawing/2014/main" id="{6C51FABB-3504-4C1E-BE4E-5FFFE42CA7B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451339" y="2446599"/>
            <a:ext cx="692276" cy="692276"/>
          </a:xfrm>
          <a:prstGeom prst="rect">
            <a:avLst/>
          </a:prstGeom>
        </p:spPr>
      </p:pic>
      <p:pic>
        <p:nvPicPr>
          <p:cNvPr id="8" name="Obraz 7">
            <a:extLst>
              <a:ext uri="{FF2B5EF4-FFF2-40B4-BE49-F238E27FC236}">
                <a16:creationId xmlns:a16="http://schemas.microsoft.com/office/drawing/2014/main" id="{8C94B94F-3C1C-4D3F-9C0A-7F6B2E13835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266065" y="2850000"/>
            <a:ext cx="952549" cy="952549"/>
          </a:xfrm>
          <a:prstGeom prst="rect">
            <a:avLst/>
          </a:prstGeom>
        </p:spPr>
      </p:pic>
      <p:pic>
        <p:nvPicPr>
          <p:cNvPr id="11" name="Obraz 10">
            <a:extLst>
              <a:ext uri="{FF2B5EF4-FFF2-40B4-BE49-F238E27FC236}">
                <a16:creationId xmlns:a16="http://schemas.microsoft.com/office/drawing/2014/main" id="{F2F8458C-438D-40C1-B03F-05AB3AF27990}"/>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266065" y="3871749"/>
            <a:ext cx="952549" cy="952549"/>
          </a:xfrm>
          <a:prstGeom prst="rect">
            <a:avLst/>
          </a:prstGeom>
        </p:spPr>
      </p:pic>
      <p:sp>
        <p:nvSpPr>
          <p:cNvPr id="4" name="pole tekstowe 3">
            <a:extLst>
              <a:ext uri="{FF2B5EF4-FFF2-40B4-BE49-F238E27FC236}">
                <a16:creationId xmlns:a16="http://schemas.microsoft.com/office/drawing/2014/main" id="{BBCE74E3-D443-4476-8D5B-3B5BB44350FC}"/>
              </a:ext>
            </a:extLst>
          </p:cNvPr>
          <p:cNvSpPr txBox="1"/>
          <p:nvPr/>
        </p:nvSpPr>
        <p:spPr>
          <a:xfrm>
            <a:off x="755010" y="970963"/>
            <a:ext cx="6115574" cy="923330"/>
          </a:xfrm>
          <a:prstGeom prst="rect">
            <a:avLst/>
          </a:prstGeom>
          <a:noFill/>
        </p:spPr>
        <p:txBody>
          <a:bodyPr wrap="square" rtlCol="0">
            <a:spAutoFit/>
          </a:bodyPr>
          <a:lstStyle/>
          <a:p>
            <a:r>
              <a:rPr lang="pl-PL" sz="1350" dirty="0"/>
              <a:t>Środowisko programistyczne, jest to kompletny zestaw narzędzi służących do tworzenia programów w wybranym języku. Środowisko takie pozwala tworzyć rozwiązania i projekty, projektować graficznie aplikację, nadzorować pracę nad testami, analizować kod źródłowy oraz właściwości elementów i obiektów.</a:t>
            </a:r>
          </a:p>
        </p:txBody>
      </p:sp>
    </p:spTree>
    <p:extLst>
      <p:ext uri="{BB962C8B-B14F-4D97-AF65-F5344CB8AC3E}">
        <p14:creationId xmlns:p14="http://schemas.microsoft.com/office/powerpoint/2010/main" val="21359237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0AE6A718-948A-4857-9463-B62C2A9F7832}"/>
              </a:ext>
            </a:extLst>
          </p:cNvPr>
          <p:cNvPicPr>
            <a:picLocks noChangeAspect="1"/>
          </p:cNvPicPr>
          <p:nvPr/>
        </p:nvPicPr>
        <p:blipFill>
          <a:blip r:embed="rId2"/>
          <a:stretch>
            <a:fillRect/>
          </a:stretch>
        </p:blipFill>
        <p:spPr>
          <a:xfrm>
            <a:off x="902737" y="1355550"/>
            <a:ext cx="3866405" cy="2094302"/>
          </a:xfrm>
          <a:prstGeom prst="rect">
            <a:avLst/>
          </a:prstGeom>
        </p:spPr>
      </p:pic>
      <p:sp>
        <p:nvSpPr>
          <p:cNvPr id="4" name="pole tekstowe 3">
            <a:extLst>
              <a:ext uri="{FF2B5EF4-FFF2-40B4-BE49-F238E27FC236}">
                <a16:creationId xmlns:a16="http://schemas.microsoft.com/office/drawing/2014/main" id="{DE1A3B55-6EF9-4345-BAE3-AE5C2357C862}"/>
              </a:ext>
            </a:extLst>
          </p:cNvPr>
          <p:cNvSpPr txBox="1"/>
          <p:nvPr/>
        </p:nvSpPr>
        <p:spPr>
          <a:xfrm>
            <a:off x="902737" y="558311"/>
            <a:ext cx="4573166" cy="300082"/>
          </a:xfrm>
          <a:prstGeom prst="rect">
            <a:avLst/>
          </a:prstGeom>
          <a:noFill/>
        </p:spPr>
        <p:txBody>
          <a:bodyPr wrap="square">
            <a:spAutoFit/>
          </a:bodyPr>
          <a:lstStyle/>
          <a:p>
            <a:r>
              <a:rPr lang="pl-PL" sz="1350" dirty="0"/>
              <a:t>JetBrains PyCharm</a:t>
            </a:r>
          </a:p>
        </p:txBody>
      </p:sp>
      <p:sp>
        <p:nvSpPr>
          <p:cNvPr id="5" name="pole tekstowe 4">
            <a:extLst>
              <a:ext uri="{FF2B5EF4-FFF2-40B4-BE49-F238E27FC236}">
                <a16:creationId xmlns:a16="http://schemas.microsoft.com/office/drawing/2014/main" id="{16888A2E-16AC-4B1B-846B-FEDA8E2DE9DE}"/>
              </a:ext>
            </a:extLst>
          </p:cNvPr>
          <p:cNvSpPr txBox="1"/>
          <p:nvPr/>
        </p:nvSpPr>
        <p:spPr>
          <a:xfrm>
            <a:off x="5561901" y="1415642"/>
            <a:ext cx="2705450" cy="2585323"/>
          </a:xfrm>
          <a:prstGeom prst="rect">
            <a:avLst/>
          </a:prstGeom>
          <a:noFill/>
        </p:spPr>
        <p:txBody>
          <a:bodyPr wrap="square" rtlCol="0">
            <a:spAutoFit/>
          </a:bodyPr>
          <a:lstStyle/>
          <a:p>
            <a:r>
              <a:rPr lang="pl-PL" sz="1350" dirty="0"/>
              <a:t>Jest to wygodne i kompletne środowisko programistyczne dla języka Python. Występuje w dwóch wersjach: bezpłatnej  - Community oraz płatnej – Professional.</a:t>
            </a:r>
          </a:p>
          <a:p>
            <a:r>
              <a:rPr lang="pl-PL" sz="1350" dirty="0"/>
              <a:t>Wersja Community obsługuje tylko projekty konsolowe, natomiast wersja Professional wszystkie możliwe projekty i rozwiązania dostępne dla tego języka.</a:t>
            </a:r>
          </a:p>
        </p:txBody>
      </p:sp>
      <p:sp>
        <p:nvSpPr>
          <p:cNvPr id="6" name="pole tekstowe 5">
            <a:extLst>
              <a:ext uri="{FF2B5EF4-FFF2-40B4-BE49-F238E27FC236}">
                <a16:creationId xmlns:a16="http://schemas.microsoft.com/office/drawing/2014/main" id="{8AC9B0AD-6728-4C8E-AFB8-ECF2E0964865}"/>
              </a:ext>
            </a:extLst>
          </p:cNvPr>
          <p:cNvSpPr txBox="1"/>
          <p:nvPr/>
        </p:nvSpPr>
        <p:spPr>
          <a:xfrm>
            <a:off x="902737" y="4014133"/>
            <a:ext cx="6508937" cy="507831"/>
          </a:xfrm>
          <a:prstGeom prst="rect">
            <a:avLst/>
          </a:prstGeom>
          <a:noFill/>
        </p:spPr>
        <p:txBody>
          <a:bodyPr wrap="square" rtlCol="0">
            <a:spAutoFit/>
          </a:bodyPr>
          <a:lstStyle/>
          <a:p>
            <a:r>
              <a:rPr lang="pl-PL" sz="1350" dirty="0"/>
              <a:t>Link do pobrania pliku instalacyjnego(wersja Community i Professional):</a:t>
            </a:r>
          </a:p>
          <a:p>
            <a:r>
              <a:rPr lang="pl-PL" sz="1350" dirty="0"/>
              <a:t>https://www.jetbrains.com/pycharm/download/#section=windows</a:t>
            </a:r>
          </a:p>
        </p:txBody>
      </p:sp>
    </p:spTree>
    <p:extLst>
      <p:ext uri="{BB962C8B-B14F-4D97-AF65-F5344CB8AC3E}">
        <p14:creationId xmlns:p14="http://schemas.microsoft.com/office/powerpoint/2010/main" val="1894570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9DE1F8E5-9939-4157-B8DA-5B2176755D8E}"/>
              </a:ext>
            </a:extLst>
          </p:cNvPr>
          <p:cNvPicPr>
            <a:picLocks noChangeAspect="1"/>
          </p:cNvPicPr>
          <p:nvPr/>
        </p:nvPicPr>
        <p:blipFill>
          <a:blip r:embed="rId2"/>
          <a:stretch>
            <a:fillRect/>
          </a:stretch>
        </p:blipFill>
        <p:spPr>
          <a:xfrm>
            <a:off x="720727" y="1537213"/>
            <a:ext cx="4444796" cy="2426118"/>
          </a:xfrm>
          <a:prstGeom prst="rect">
            <a:avLst/>
          </a:prstGeom>
        </p:spPr>
      </p:pic>
      <p:sp>
        <p:nvSpPr>
          <p:cNvPr id="5" name="pole tekstowe 4">
            <a:extLst>
              <a:ext uri="{FF2B5EF4-FFF2-40B4-BE49-F238E27FC236}">
                <a16:creationId xmlns:a16="http://schemas.microsoft.com/office/drawing/2014/main" id="{F4BAD345-68B0-4397-A284-D3F7ED0DDA25}"/>
              </a:ext>
            </a:extLst>
          </p:cNvPr>
          <p:cNvSpPr txBox="1"/>
          <p:nvPr/>
        </p:nvSpPr>
        <p:spPr>
          <a:xfrm>
            <a:off x="932751" y="802584"/>
            <a:ext cx="4570952" cy="300082"/>
          </a:xfrm>
          <a:prstGeom prst="rect">
            <a:avLst/>
          </a:prstGeom>
          <a:noFill/>
        </p:spPr>
        <p:txBody>
          <a:bodyPr wrap="square">
            <a:spAutoFit/>
          </a:bodyPr>
          <a:lstStyle/>
          <a:p>
            <a:r>
              <a:rPr lang="pl-PL" sz="1350" dirty="0"/>
              <a:t>Microsoft Visual Studio 2019 </a:t>
            </a:r>
          </a:p>
        </p:txBody>
      </p:sp>
      <p:sp>
        <p:nvSpPr>
          <p:cNvPr id="6" name="pole tekstowe 5">
            <a:extLst>
              <a:ext uri="{FF2B5EF4-FFF2-40B4-BE49-F238E27FC236}">
                <a16:creationId xmlns:a16="http://schemas.microsoft.com/office/drawing/2014/main" id="{07CC2F20-ACE0-4140-9544-14BF4744D83D}"/>
              </a:ext>
            </a:extLst>
          </p:cNvPr>
          <p:cNvSpPr txBox="1"/>
          <p:nvPr/>
        </p:nvSpPr>
        <p:spPr>
          <a:xfrm>
            <a:off x="5561901" y="1415642"/>
            <a:ext cx="2705450" cy="2585323"/>
          </a:xfrm>
          <a:prstGeom prst="rect">
            <a:avLst/>
          </a:prstGeom>
          <a:noFill/>
        </p:spPr>
        <p:txBody>
          <a:bodyPr wrap="square" rtlCol="0">
            <a:spAutoFit/>
          </a:bodyPr>
          <a:lstStyle/>
          <a:p>
            <a:r>
              <a:rPr lang="pl-PL" sz="1350" dirty="0"/>
              <a:t>Jest to kompletne multi - środowisko programistyczne firmy Microsoft dla wielu języków, w tym języka Python. Występuje w dwóch wersjach: bezpłatnej  - Community oraz płatnych: Professional i Enterprise</a:t>
            </a:r>
          </a:p>
          <a:p>
            <a:r>
              <a:rPr lang="pl-PL" sz="1350" dirty="0"/>
              <a:t>Wersja Community obsługuje pełne spektrum projektów, łącznie z okienkowymi i webowymi/</a:t>
            </a:r>
          </a:p>
        </p:txBody>
      </p:sp>
      <p:sp>
        <p:nvSpPr>
          <p:cNvPr id="2" name="pole tekstowe 1">
            <a:extLst>
              <a:ext uri="{FF2B5EF4-FFF2-40B4-BE49-F238E27FC236}">
                <a16:creationId xmlns:a16="http://schemas.microsoft.com/office/drawing/2014/main" id="{EA5875A4-EDAB-4CD4-8DD7-78CAB1706F11}"/>
              </a:ext>
            </a:extLst>
          </p:cNvPr>
          <p:cNvSpPr txBox="1"/>
          <p:nvPr/>
        </p:nvSpPr>
        <p:spPr>
          <a:xfrm>
            <a:off x="932751" y="4278386"/>
            <a:ext cx="6013334" cy="507831"/>
          </a:xfrm>
          <a:prstGeom prst="rect">
            <a:avLst/>
          </a:prstGeom>
          <a:noFill/>
        </p:spPr>
        <p:txBody>
          <a:bodyPr wrap="square" rtlCol="0">
            <a:spAutoFit/>
          </a:bodyPr>
          <a:lstStyle/>
          <a:p>
            <a:r>
              <a:rPr lang="pl-PL" sz="1350" dirty="0"/>
              <a:t>Link do pobrania środowiska:</a:t>
            </a:r>
          </a:p>
          <a:p>
            <a:r>
              <a:rPr lang="pl-PL" sz="1350" dirty="0"/>
              <a:t>https://visualstudio.microsoft.com/pl/vs/</a:t>
            </a:r>
          </a:p>
        </p:txBody>
      </p:sp>
    </p:spTree>
    <p:extLst>
      <p:ext uri="{BB962C8B-B14F-4D97-AF65-F5344CB8AC3E}">
        <p14:creationId xmlns:p14="http://schemas.microsoft.com/office/powerpoint/2010/main" val="11138900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11D89E7-7225-4DEC-8EAE-3FC90CB440AF}"/>
              </a:ext>
            </a:extLst>
          </p:cNvPr>
          <p:cNvSpPr>
            <a:spLocks noGrp="1"/>
          </p:cNvSpPr>
          <p:nvPr>
            <p:ph type="title"/>
          </p:nvPr>
        </p:nvSpPr>
        <p:spPr/>
        <p:txBody>
          <a:bodyPr/>
          <a:lstStyle/>
          <a:p>
            <a:r>
              <a:rPr lang="pl-PL" dirty="0"/>
              <a:t>Typy i zmienne</a:t>
            </a:r>
          </a:p>
        </p:txBody>
      </p:sp>
      <p:sp>
        <p:nvSpPr>
          <p:cNvPr id="4" name="pole tekstowe 3">
            <a:extLst>
              <a:ext uri="{FF2B5EF4-FFF2-40B4-BE49-F238E27FC236}">
                <a16:creationId xmlns:a16="http://schemas.microsoft.com/office/drawing/2014/main" id="{AC506F9F-665B-4BB5-B3F0-FCE1A95BB414}"/>
              </a:ext>
            </a:extLst>
          </p:cNvPr>
          <p:cNvSpPr txBox="1"/>
          <p:nvPr/>
        </p:nvSpPr>
        <p:spPr>
          <a:xfrm>
            <a:off x="1259921" y="1817952"/>
            <a:ext cx="4570952" cy="1131079"/>
          </a:xfrm>
          <a:prstGeom prst="rect">
            <a:avLst/>
          </a:prstGeom>
          <a:noFill/>
        </p:spPr>
        <p:txBody>
          <a:bodyPr wrap="square">
            <a:spAutoFit/>
          </a:bodyPr>
          <a:lstStyle/>
          <a:p>
            <a:r>
              <a:rPr lang="pl-PL" sz="1350" dirty="0"/>
              <a:t>Zmienna (ang. variable) to miejsce w pamięci operacyjnej reprezentowane przez adres komórki pamięci, które przechowuje pojedynczą wartość określonego typu. </a:t>
            </a:r>
          </a:p>
          <a:p>
            <a:r>
              <a:rPr lang="pl-PL" sz="1350" dirty="0"/>
              <a:t>Każda zmienna ma nazwę, dzięki której można się do niej odwoływać. </a:t>
            </a:r>
          </a:p>
        </p:txBody>
      </p:sp>
      <p:sp>
        <p:nvSpPr>
          <p:cNvPr id="6" name="pole tekstowe 5">
            <a:extLst>
              <a:ext uri="{FF2B5EF4-FFF2-40B4-BE49-F238E27FC236}">
                <a16:creationId xmlns:a16="http://schemas.microsoft.com/office/drawing/2014/main" id="{5A6FD86C-EC21-4032-9600-15057A289A58}"/>
              </a:ext>
            </a:extLst>
          </p:cNvPr>
          <p:cNvSpPr txBox="1"/>
          <p:nvPr/>
        </p:nvSpPr>
        <p:spPr>
          <a:xfrm>
            <a:off x="1259921" y="3475884"/>
            <a:ext cx="4570952" cy="923330"/>
          </a:xfrm>
          <a:prstGeom prst="rect">
            <a:avLst/>
          </a:prstGeom>
          <a:noFill/>
        </p:spPr>
        <p:txBody>
          <a:bodyPr wrap="square">
            <a:spAutoFit/>
          </a:bodyPr>
          <a:lstStyle/>
          <a:p>
            <a:r>
              <a:rPr lang="pl-PL" sz="1350" dirty="0"/>
              <a:t>Typ określa rodzaj informacji, jakie można przechowywać w naszej zmiennej. W Pythonie typem może być: ciąg znaków, liczba oraz tak zwane typy złożone czyli zbiory elementów</a:t>
            </a:r>
          </a:p>
        </p:txBody>
      </p:sp>
    </p:spTree>
    <p:extLst>
      <p:ext uri="{BB962C8B-B14F-4D97-AF65-F5344CB8AC3E}">
        <p14:creationId xmlns:p14="http://schemas.microsoft.com/office/powerpoint/2010/main" val="29631812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52119DB-3D93-4CB9-A2FC-29A908869A88}"/>
              </a:ext>
            </a:extLst>
          </p:cNvPr>
          <p:cNvSpPr>
            <a:spLocks noGrp="1"/>
          </p:cNvSpPr>
          <p:nvPr>
            <p:ph type="title"/>
          </p:nvPr>
        </p:nvSpPr>
        <p:spPr/>
        <p:txBody>
          <a:bodyPr/>
          <a:lstStyle/>
          <a:p>
            <a:r>
              <a:rPr lang="pl-PL" dirty="0"/>
              <a:t>Wprowadzenie do składni języka Python</a:t>
            </a:r>
          </a:p>
        </p:txBody>
      </p:sp>
      <p:sp>
        <p:nvSpPr>
          <p:cNvPr id="5" name="pole tekstowe 4">
            <a:extLst>
              <a:ext uri="{FF2B5EF4-FFF2-40B4-BE49-F238E27FC236}">
                <a16:creationId xmlns:a16="http://schemas.microsoft.com/office/drawing/2014/main" id="{ADFE1FA9-36D6-4B8B-82C0-A660EB0E0726}"/>
              </a:ext>
            </a:extLst>
          </p:cNvPr>
          <p:cNvSpPr txBox="1"/>
          <p:nvPr/>
        </p:nvSpPr>
        <p:spPr>
          <a:xfrm>
            <a:off x="913876" y="2304411"/>
            <a:ext cx="2169079" cy="507831"/>
          </a:xfrm>
          <a:prstGeom prst="rect">
            <a:avLst/>
          </a:prstGeom>
          <a:noFill/>
        </p:spPr>
        <p:txBody>
          <a:bodyPr wrap="square">
            <a:spAutoFit/>
          </a:bodyPr>
          <a:lstStyle/>
          <a:p>
            <a:r>
              <a:rPr lang="pl-PL" sz="1350" dirty="0"/>
              <a:t>a = „Później będzie jesień."</a:t>
            </a:r>
          </a:p>
        </p:txBody>
      </p:sp>
      <p:sp>
        <p:nvSpPr>
          <p:cNvPr id="3" name="pole tekstowe 2">
            <a:extLst>
              <a:ext uri="{FF2B5EF4-FFF2-40B4-BE49-F238E27FC236}">
                <a16:creationId xmlns:a16="http://schemas.microsoft.com/office/drawing/2014/main" id="{7BCD1CA5-C910-43D6-A4E5-FDF709130EA9}"/>
              </a:ext>
            </a:extLst>
          </p:cNvPr>
          <p:cNvSpPr txBox="1"/>
          <p:nvPr/>
        </p:nvSpPr>
        <p:spPr>
          <a:xfrm>
            <a:off x="4146259" y="1470567"/>
            <a:ext cx="2875327" cy="507831"/>
          </a:xfrm>
          <a:prstGeom prst="rect">
            <a:avLst/>
          </a:prstGeom>
          <a:noFill/>
        </p:spPr>
        <p:txBody>
          <a:bodyPr wrap="square" rtlCol="0">
            <a:spAutoFit/>
          </a:bodyPr>
          <a:lstStyle/>
          <a:p>
            <a:r>
              <a:rPr lang="pl-PL" sz="1350" dirty="0"/>
              <a:t>Funkcja print() wyświetla ciąg string(ciąg znaków) na ekranie</a:t>
            </a:r>
          </a:p>
        </p:txBody>
      </p:sp>
      <p:sp>
        <p:nvSpPr>
          <p:cNvPr id="6" name="pole tekstowe 5">
            <a:extLst>
              <a:ext uri="{FF2B5EF4-FFF2-40B4-BE49-F238E27FC236}">
                <a16:creationId xmlns:a16="http://schemas.microsoft.com/office/drawing/2014/main" id="{01DDBF42-C0C9-425E-B01D-155B4682F907}"/>
              </a:ext>
            </a:extLst>
          </p:cNvPr>
          <p:cNvSpPr txBox="1"/>
          <p:nvPr/>
        </p:nvSpPr>
        <p:spPr>
          <a:xfrm>
            <a:off x="4146258" y="2329376"/>
            <a:ext cx="2875327" cy="507831"/>
          </a:xfrm>
          <a:prstGeom prst="rect">
            <a:avLst/>
          </a:prstGeom>
          <a:noFill/>
        </p:spPr>
        <p:txBody>
          <a:bodyPr wrap="square" rtlCol="0">
            <a:spAutoFit/>
          </a:bodyPr>
          <a:lstStyle/>
          <a:p>
            <a:r>
              <a:rPr lang="pl-PL" sz="1350" dirty="0"/>
              <a:t>Zmienna a w sposób dynamiczny reprezentuje kolejny ciąg znaków</a:t>
            </a:r>
          </a:p>
        </p:txBody>
      </p:sp>
      <p:sp>
        <p:nvSpPr>
          <p:cNvPr id="7" name="pole tekstowe 6">
            <a:extLst>
              <a:ext uri="{FF2B5EF4-FFF2-40B4-BE49-F238E27FC236}">
                <a16:creationId xmlns:a16="http://schemas.microsoft.com/office/drawing/2014/main" id="{7642CD11-E3E2-4E48-9C1B-CF39DA794B7A}"/>
              </a:ext>
            </a:extLst>
          </p:cNvPr>
          <p:cNvSpPr txBox="1"/>
          <p:nvPr/>
        </p:nvSpPr>
        <p:spPr>
          <a:xfrm>
            <a:off x="4146258" y="3060919"/>
            <a:ext cx="2875327" cy="507831"/>
          </a:xfrm>
          <a:prstGeom prst="rect">
            <a:avLst/>
          </a:prstGeom>
          <a:noFill/>
        </p:spPr>
        <p:txBody>
          <a:bodyPr wrap="square" rtlCol="0">
            <a:spAutoFit/>
          </a:bodyPr>
          <a:lstStyle/>
          <a:p>
            <a:r>
              <a:rPr lang="pl-PL" sz="1350" dirty="0"/>
              <a:t>Funkcja print() wyświetla zawartość zmiennej a</a:t>
            </a:r>
          </a:p>
        </p:txBody>
      </p:sp>
      <p:sp>
        <p:nvSpPr>
          <p:cNvPr id="8" name="pole tekstowe 7">
            <a:extLst>
              <a:ext uri="{FF2B5EF4-FFF2-40B4-BE49-F238E27FC236}">
                <a16:creationId xmlns:a16="http://schemas.microsoft.com/office/drawing/2014/main" id="{3A733F4C-00F5-4834-AE39-BB6C0ACCC277}"/>
              </a:ext>
            </a:extLst>
          </p:cNvPr>
          <p:cNvSpPr txBox="1"/>
          <p:nvPr/>
        </p:nvSpPr>
        <p:spPr>
          <a:xfrm>
            <a:off x="913876" y="1574440"/>
            <a:ext cx="2294913" cy="300082"/>
          </a:xfrm>
          <a:prstGeom prst="rect">
            <a:avLst/>
          </a:prstGeom>
          <a:noFill/>
        </p:spPr>
        <p:txBody>
          <a:bodyPr wrap="square">
            <a:spAutoFit/>
          </a:bodyPr>
          <a:lstStyle/>
          <a:p>
            <a:r>
              <a:rPr lang="pl-PL" sz="1350" dirty="0"/>
              <a:t>print(„aktualnie jest lato!")</a:t>
            </a:r>
          </a:p>
        </p:txBody>
      </p:sp>
      <p:sp>
        <p:nvSpPr>
          <p:cNvPr id="10" name="pole tekstowe 9">
            <a:extLst>
              <a:ext uri="{FF2B5EF4-FFF2-40B4-BE49-F238E27FC236}">
                <a16:creationId xmlns:a16="http://schemas.microsoft.com/office/drawing/2014/main" id="{84A1344A-D74C-4442-B821-823160F135EB}"/>
              </a:ext>
            </a:extLst>
          </p:cNvPr>
          <p:cNvSpPr txBox="1"/>
          <p:nvPr/>
        </p:nvSpPr>
        <p:spPr>
          <a:xfrm>
            <a:off x="913876" y="3171691"/>
            <a:ext cx="1508445" cy="300082"/>
          </a:xfrm>
          <a:prstGeom prst="rect">
            <a:avLst/>
          </a:prstGeom>
          <a:noFill/>
        </p:spPr>
        <p:txBody>
          <a:bodyPr wrap="square">
            <a:spAutoFit/>
          </a:bodyPr>
          <a:lstStyle/>
          <a:p>
            <a:r>
              <a:rPr lang="pl-PL" sz="1350" dirty="0"/>
              <a:t>print (a)</a:t>
            </a:r>
          </a:p>
        </p:txBody>
      </p:sp>
    </p:spTree>
    <p:extLst>
      <p:ext uri="{BB962C8B-B14F-4D97-AF65-F5344CB8AC3E}">
        <p14:creationId xmlns:p14="http://schemas.microsoft.com/office/powerpoint/2010/main" val="5351555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ole tekstowe 4">
            <a:extLst>
              <a:ext uri="{FF2B5EF4-FFF2-40B4-BE49-F238E27FC236}">
                <a16:creationId xmlns:a16="http://schemas.microsoft.com/office/drawing/2014/main" id="{4E7746EA-6650-4F1F-8B51-BF9F3445217D}"/>
              </a:ext>
            </a:extLst>
          </p:cNvPr>
          <p:cNvSpPr txBox="1"/>
          <p:nvPr/>
        </p:nvSpPr>
        <p:spPr>
          <a:xfrm>
            <a:off x="1001961" y="2286281"/>
            <a:ext cx="1395194" cy="507831"/>
          </a:xfrm>
          <a:prstGeom prst="rect">
            <a:avLst/>
          </a:prstGeom>
          <a:noFill/>
        </p:spPr>
        <p:txBody>
          <a:bodyPr wrap="square">
            <a:spAutoFit/>
          </a:bodyPr>
          <a:lstStyle/>
          <a:p>
            <a:r>
              <a:rPr lang="fr-FR" sz="1350" dirty="0"/>
              <a:t>g:int = 6</a:t>
            </a:r>
          </a:p>
          <a:p>
            <a:r>
              <a:rPr lang="fr-FR" sz="1350" dirty="0"/>
              <a:t>print(g)</a:t>
            </a:r>
            <a:endParaRPr lang="pl-PL" sz="1350" dirty="0"/>
          </a:p>
        </p:txBody>
      </p:sp>
      <p:sp>
        <p:nvSpPr>
          <p:cNvPr id="10" name="pole tekstowe 9">
            <a:extLst>
              <a:ext uri="{FF2B5EF4-FFF2-40B4-BE49-F238E27FC236}">
                <a16:creationId xmlns:a16="http://schemas.microsoft.com/office/drawing/2014/main" id="{53D4497C-20D5-4DBB-BF74-6474AAA0DDD0}"/>
              </a:ext>
            </a:extLst>
          </p:cNvPr>
          <p:cNvSpPr txBox="1"/>
          <p:nvPr/>
        </p:nvSpPr>
        <p:spPr>
          <a:xfrm>
            <a:off x="1001960" y="3441198"/>
            <a:ext cx="2106161" cy="1131079"/>
          </a:xfrm>
          <a:prstGeom prst="rect">
            <a:avLst/>
          </a:prstGeom>
          <a:noFill/>
        </p:spPr>
        <p:txBody>
          <a:bodyPr wrap="square">
            <a:spAutoFit/>
          </a:bodyPr>
          <a:lstStyle/>
          <a:p>
            <a:r>
              <a:rPr lang="pl-PL" sz="1350" dirty="0"/>
              <a:t>a = "Lato"</a:t>
            </a:r>
          </a:p>
          <a:p>
            <a:r>
              <a:rPr lang="pl-PL" sz="1350" dirty="0"/>
              <a:t>b = "następna pora: jesień"</a:t>
            </a:r>
          </a:p>
          <a:p>
            <a:r>
              <a:rPr lang="pl-PL" sz="1350" dirty="0"/>
              <a:t>print (a,b)</a:t>
            </a:r>
          </a:p>
          <a:p>
            <a:r>
              <a:rPr lang="pl-PL" sz="1350" dirty="0"/>
              <a:t>print (a+ " " + b)</a:t>
            </a:r>
          </a:p>
        </p:txBody>
      </p:sp>
      <p:sp>
        <p:nvSpPr>
          <p:cNvPr id="12" name="pole tekstowe 11">
            <a:extLst>
              <a:ext uri="{FF2B5EF4-FFF2-40B4-BE49-F238E27FC236}">
                <a16:creationId xmlns:a16="http://schemas.microsoft.com/office/drawing/2014/main" id="{F00D7053-CD7A-4DFA-89BF-90A93AD7CCBA}"/>
              </a:ext>
            </a:extLst>
          </p:cNvPr>
          <p:cNvSpPr txBox="1"/>
          <p:nvPr/>
        </p:nvSpPr>
        <p:spPr>
          <a:xfrm>
            <a:off x="1001960" y="1142179"/>
            <a:ext cx="1659447" cy="923330"/>
          </a:xfrm>
          <a:prstGeom prst="rect">
            <a:avLst/>
          </a:prstGeom>
          <a:noFill/>
        </p:spPr>
        <p:txBody>
          <a:bodyPr wrap="square">
            <a:spAutoFit/>
          </a:bodyPr>
          <a:lstStyle/>
          <a:p>
            <a:r>
              <a:rPr lang="da-DK" sz="1350" dirty="0"/>
              <a:t>x = "tekst"</a:t>
            </a:r>
          </a:p>
          <a:p>
            <a:r>
              <a:rPr lang="da-DK" sz="1350" dirty="0"/>
              <a:t>x = 5</a:t>
            </a:r>
          </a:p>
          <a:p>
            <a:r>
              <a:rPr lang="da-DK" sz="1350" dirty="0"/>
              <a:t>x = 1.33</a:t>
            </a:r>
          </a:p>
          <a:p>
            <a:r>
              <a:rPr lang="da-DK" sz="1350" dirty="0"/>
              <a:t>x = True</a:t>
            </a:r>
            <a:endParaRPr lang="pl-PL" sz="1350" dirty="0"/>
          </a:p>
        </p:txBody>
      </p:sp>
      <p:sp>
        <p:nvSpPr>
          <p:cNvPr id="6" name="pole tekstowe 5">
            <a:extLst>
              <a:ext uri="{FF2B5EF4-FFF2-40B4-BE49-F238E27FC236}">
                <a16:creationId xmlns:a16="http://schemas.microsoft.com/office/drawing/2014/main" id="{04445199-541D-4619-9FAB-00D7DD9E88C7}"/>
              </a:ext>
            </a:extLst>
          </p:cNvPr>
          <p:cNvSpPr txBox="1"/>
          <p:nvPr/>
        </p:nvSpPr>
        <p:spPr>
          <a:xfrm>
            <a:off x="1001960" y="389014"/>
            <a:ext cx="4570952" cy="553998"/>
          </a:xfrm>
          <a:prstGeom prst="rect">
            <a:avLst/>
          </a:prstGeom>
          <a:noFill/>
        </p:spPr>
        <p:txBody>
          <a:bodyPr wrap="square">
            <a:spAutoFit/>
          </a:bodyPr>
          <a:lstStyle/>
          <a:p>
            <a:r>
              <a:rPr lang="pl-PL" sz="3000" dirty="0"/>
              <a:t>Zmienne</a:t>
            </a:r>
            <a:endParaRPr lang="pl-PL" sz="1350" dirty="0"/>
          </a:p>
        </p:txBody>
      </p:sp>
      <p:sp>
        <p:nvSpPr>
          <p:cNvPr id="7" name="pole tekstowe 6">
            <a:extLst>
              <a:ext uri="{FF2B5EF4-FFF2-40B4-BE49-F238E27FC236}">
                <a16:creationId xmlns:a16="http://schemas.microsoft.com/office/drawing/2014/main" id="{49F9E58E-4835-426E-9571-34FC5CBE0909}"/>
              </a:ext>
            </a:extLst>
          </p:cNvPr>
          <p:cNvSpPr txBox="1"/>
          <p:nvPr/>
        </p:nvSpPr>
        <p:spPr>
          <a:xfrm>
            <a:off x="2812409" y="879784"/>
            <a:ext cx="5643694" cy="1338828"/>
          </a:xfrm>
          <a:prstGeom prst="rect">
            <a:avLst/>
          </a:prstGeom>
          <a:noFill/>
        </p:spPr>
        <p:txBody>
          <a:bodyPr wrap="square">
            <a:spAutoFit/>
          </a:bodyPr>
          <a:lstStyle/>
          <a:p>
            <a:r>
              <a:rPr lang="pl-PL" sz="1350" dirty="0"/>
              <a:t>Jeżeli stosujemy jedną wspólną  nazwę dla wielu zmiennych to taką nazwę określamy wspólnym interfejsem zmiennej i każda kolejna zdana wartość przesłania poprzednio zdefiniowaną.</a:t>
            </a:r>
          </a:p>
          <a:p>
            <a:r>
              <a:rPr lang="pl-PL" sz="1350" dirty="0"/>
              <a:t>Taki sposób deklarowania danych ma charakter dynamiczny tzn. język Python sam przydziela typ wartości w zależności od rodzaju zadanej wartości</a:t>
            </a:r>
          </a:p>
        </p:txBody>
      </p:sp>
      <p:sp>
        <p:nvSpPr>
          <p:cNvPr id="8" name="pole tekstowe 7">
            <a:extLst>
              <a:ext uri="{FF2B5EF4-FFF2-40B4-BE49-F238E27FC236}">
                <a16:creationId xmlns:a16="http://schemas.microsoft.com/office/drawing/2014/main" id="{55052770-870F-4206-A75F-C9050CE64DE5}"/>
              </a:ext>
            </a:extLst>
          </p:cNvPr>
          <p:cNvSpPr txBox="1"/>
          <p:nvPr/>
        </p:nvSpPr>
        <p:spPr>
          <a:xfrm>
            <a:off x="2927233" y="2286281"/>
            <a:ext cx="5478536" cy="923330"/>
          </a:xfrm>
          <a:prstGeom prst="rect">
            <a:avLst/>
          </a:prstGeom>
          <a:noFill/>
        </p:spPr>
        <p:txBody>
          <a:bodyPr wrap="square">
            <a:spAutoFit/>
          </a:bodyPr>
          <a:lstStyle/>
          <a:p>
            <a:r>
              <a:rPr lang="pl-PL" sz="1350" dirty="0"/>
              <a:t>W języku Python istnieje też możliwość statycznego typowania, czyli samodzielnego definiowania typu który przyjmuje zmienna – robimy to pisząc po nazwie zmiennej dwukropek, a po nim opisując jawnie typ danych np. int (liczba całkowita)</a:t>
            </a:r>
          </a:p>
        </p:txBody>
      </p:sp>
      <p:sp>
        <p:nvSpPr>
          <p:cNvPr id="9" name="pole tekstowe 8">
            <a:extLst>
              <a:ext uri="{FF2B5EF4-FFF2-40B4-BE49-F238E27FC236}">
                <a16:creationId xmlns:a16="http://schemas.microsoft.com/office/drawing/2014/main" id="{7CF61726-3AFB-4798-8879-4715EC0D62CE}"/>
              </a:ext>
            </a:extLst>
          </p:cNvPr>
          <p:cNvSpPr txBox="1"/>
          <p:nvPr/>
        </p:nvSpPr>
        <p:spPr>
          <a:xfrm>
            <a:off x="3367656" y="3441198"/>
            <a:ext cx="4559940" cy="1131079"/>
          </a:xfrm>
          <a:prstGeom prst="rect">
            <a:avLst/>
          </a:prstGeom>
          <a:noFill/>
        </p:spPr>
        <p:txBody>
          <a:bodyPr wrap="square">
            <a:spAutoFit/>
          </a:bodyPr>
          <a:lstStyle/>
          <a:p>
            <a:r>
              <a:rPr lang="pl-PL" sz="1350" dirty="0"/>
              <a:t>Zmienne możemy wyświetlać na różne sposoby:</a:t>
            </a:r>
          </a:p>
          <a:p>
            <a:r>
              <a:rPr lang="pl-PL" sz="1350" dirty="0"/>
              <a:t>Używając symbolu „+” czyli łączenie ciągów znakowych lub</a:t>
            </a:r>
          </a:p>
          <a:p>
            <a:r>
              <a:rPr lang="pl-PL" sz="1350" dirty="0"/>
              <a:t>Pisząc zmienne po przecinku – czyli wyświetlanie jako obiektów kolekcji</a:t>
            </a:r>
          </a:p>
        </p:txBody>
      </p:sp>
    </p:spTree>
    <p:extLst>
      <p:ext uri="{BB962C8B-B14F-4D97-AF65-F5344CB8AC3E}">
        <p14:creationId xmlns:p14="http://schemas.microsoft.com/office/powerpoint/2010/main" val="657542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le tekstowe 5">
            <a:extLst>
              <a:ext uri="{FF2B5EF4-FFF2-40B4-BE49-F238E27FC236}">
                <a16:creationId xmlns:a16="http://schemas.microsoft.com/office/drawing/2014/main" id="{38FCEFC8-D474-4633-8004-6D2B65AB6092}"/>
              </a:ext>
            </a:extLst>
          </p:cNvPr>
          <p:cNvSpPr txBox="1"/>
          <p:nvPr/>
        </p:nvSpPr>
        <p:spPr>
          <a:xfrm>
            <a:off x="1203296" y="2433250"/>
            <a:ext cx="1709782" cy="507831"/>
          </a:xfrm>
          <a:prstGeom prst="rect">
            <a:avLst/>
          </a:prstGeom>
          <a:noFill/>
        </p:spPr>
        <p:txBody>
          <a:bodyPr wrap="square">
            <a:spAutoFit/>
          </a:bodyPr>
          <a:lstStyle/>
          <a:p>
            <a:r>
              <a:rPr lang="pl-PL" sz="1350" dirty="0"/>
              <a:t># obliczenie wartosci</a:t>
            </a:r>
          </a:p>
        </p:txBody>
      </p:sp>
      <p:sp>
        <p:nvSpPr>
          <p:cNvPr id="7" name="pole tekstowe 6">
            <a:extLst>
              <a:ext uri="{FF2B5EF4-FFF2-40B4-BE49-F238E27FC236}">
                <a16:creationId xmlns:a16="http://schemas.microsoft.com/office/drawing/2014/main" id="{31E4154D-BA95-4A5C-B6B0-8D3730C218F6}"/>
              </a:ext>
            </a:extLst>
          </p:cNvPr>
          <p:cNvSpPr txBox="1"/>
          <p:nvPr/>
        </p:nvSpPr>
        <p:spPr>
          <a:xfrm>
            <a:off x="3323613" y="1097950"/>
            <a:ext cx="4570952" cy="507831"/>
          </a:xfrm>
          <a:prstGeom prst="rect">
            <a:avLst/>
          </a:prstGeom>
          <a:noFill/>
        </p:spPr>
        <p:txBody>
          <a:bodyPr wrap="square">
            <a:spAutoFit/>
          </a:bodyPr>
          <a:lstStyle/>
          <a:p>
            <a:r>
              <a:rPr lang="pl-PL" sz="1350" dirty="0"/>
              <a:t>Jeśli stosujemy operator mnożenia w stosunku do ciągów string otrzymamy wielokrotność tego ciągu</a:t>
            </a:r>
          </a:p>
        </p:txBody>
      </p:sp>
      <p:sp>
        <p:nvSpPr>
          <p:cNvPr id="8" name="pole tekstowe 7">
            <a:extLst>
              <a:ext uri="{FF2B5EF4-FFF2-40B4-BE49-F238E27FC236}">
                <a16:creationId xmlns:a16="http://schemas.microsoft.com/office/drawing/2014/main" id="{53B25B4D-590E-4648-A53C-2AC53418BDC8}"/>
              </a:ext>
            </a:extLst>
          </p:cNvPr>
          <p:cNvSpPr txBox="1"/>
          <p:nvPr/>
        </p:nvSpPr>
        <p:spPr>
          <a:xfrm>
            <a:off x="3323613" y="2412883"/>
            <a:ext cx="4570952" cy="507831"/>
          </a:xfrm>
          <a:prstGeom prst="rect">
            <a:avLst/>
          </a:prstGeom>
          <a:noFill/>
        </p:spPr>
        <p:txBody>
          <a:bodyPr wrap="square">
            <a:spAutoFit/>
          </a:bodyPr>
          <a:lstStyle/>
          <a:p>
            <a:r>
              <a:rPr lang="pl-PL" sz="1350" dirty="0"/>
              <a:t>Komentarz – czyli linię nieinterpretowaną piszemy po znaku #</a:t>
            </a:r>
          </a:p>
        </p:txBody>
      </p:sp>
      <p:sp>
        <p:nvSpPr>
          <p:cNvPr id="9" name="pole tekstowe 8">
            <a:extLst>
              <a:ext uri="{FF2B5EF4-FFF2-40B4-BE49-F238E27FC236}">
                <a16:creationId xmlns:a16="http://schemas.microsoft.com/office/drawing/2014/main" id="{9C79DD71-6A61-4AE4-9C91-29924B9A69EB}"/>
              </a:ext>
            </a:extLst>
          </p:cNvPr>
          <p:cNvSpPr txBox="1"/>
          <p:nvPr/>
        </p:nvSpPr>
        <p:spPr>
          <a:xfrm>
            <a:off x="3401211" y="3567094"/>
            <a:ext cx="4123714" cy="715581"/>
          </a:xfrm>
          <a:prstGeom prst="rect">
            <a:avLst/>
          </a:prstGeom>
          <a:noFill/>
        </p:spPr>
        <p:txBody>
          <a:bodyPr wrap="square">
            <a:spAutoFit/>
          </a:bodyPr>
          <a:lstStyle/>
          <a:p>
            <a:r>
              <a:rPr lang="pl-PL" sz="1350" dirty="0"/>
              <a:t>Funkcja eval() pobiera dane numeryczne z ciągu string i pozwala wykonać właściwe obliczenie na danych numerycznych np. mnożenie arytmetyczne</a:t>
            </a:r>
          </a:p>
        </p:txBody>
      </p:sp>
      <p:pic>
        <p:nvPicPr>
          <p:cNvPr id="5" name="Obraz 4" descr="Obraz zawierający tekst, zrzut ekranu, monitor&#10;&#10;Opis wygenerowany automatycznie">
            <a:extLst>
              <a:ext uri="{FF2B5EF4-FFF2-40B4-BE49-F238E27FC236}">
                <a16:creationId xmlns:a16="http://schemas.microsoft.com/office/drawing/2014/main" id="{F33F56E6-F902-46C5-A062-79795A64E3D7}"/>
              </a:ext>
            </a:extLst>
          </p:cNvPr>
          <p:cNvPicPr>
            <a:picLocks noChangeAspect="1"/>
          </p:cNvPicPr>
          <p:nvPr/>
        </p:nvPicPr>
        <p:blipFill rotWithShape="1">
          <a:blip r:embed="rId2"/>
          <a:srcRect l="15413" t="56637" r="65183" b="17576"/>
          <a:stretch/>
        </p:blipFill>
        <p:spPr>
          <a:xfrm>
            <a:off x="896573" y="604977"/>
            <a:ext cx="2323226" cy="1672393"/>
          </a:xfrm>
          <a:prstGeom prst="rect">
            <a:avLst/>
          </a:prstGeom>
        </p:spPr>
      </p:pic>
      <p:pic>
        <p:nvPicPr>
          <p:cNvPr id="11" name="Obraz 10" descr="Obraz zawierający tekst, zrzut ekranu, monitor&#10;&#10;Opis wygenerowany automatycznie">
            <a:extLst>
              <a:ext uri="{FF2B5EF4-FFF2-40B4-BE49-F238E27FC236}">
                <a16:creationId xmlns:a16="http://schemas.microsoft.com/office/drawing/2014/main" id="{113CF397-EED3-4866-B990-02E5CF03BF0F}"/>
              </a:ext>
            </a:extLst>
          </p:cNvPr>
          <p:cNvPicPr>
            <a:picLocks noChangeAspect="1"/>
          </p:cNvPicPr>
          <p:nvPr/>
        </p:nvPicPr>
        <p:blipFill rotWithShape="1">
          <a:blip r:embed="rId3"/>
          <a:srcRect l="15413" t="63497" r="71514" b="18465"/>
          <a:stretch/>
        </p:blipFill>
        <p:spPr>
          <a:xfrm>
            <a:off x="976793" y="3248311"/>
            <a:ext cx="1646864" cy="1230815"/>
          </a:xfrm>
          <a:prstGeom prst="rect">
            <a:avLst/>
          </a:prstGeom>
        </p:spPr>
      </p:pic>
    </p:spTree>
    <p:extLst>
      <p:ext uri="{BB962C8B-B14F-4D97-AF65-F5344CB8AC3E}">
        <p14:creationId xmlns:p14="http://schemas.microsoft.com/office/powerpoint/2010/main" val="1712827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7E6B9B9-3A6B-2465-6D97-CDB280B866A8}"/>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1DC940E2-4E23-D07D-2476-5EBAEEF45535}"/>
              </a:ext>
            </a:extLst>
          </p:cNvPr>
          <p:cNvSpPr txBox="1"/>
          <p:nvPr/>
        </p:nvSpPr>
        <p:spPr>
          <a:xfrm>
            <a:off x="1198419" y="842614"/>
            <a:ext cx="6352309" cy="3964675"/>
          </a:xfrm>
          <a:prstGeom prst="rect">
            <a:avLst/>
          </a:prstGeom>
          <a:noFill/>
        </p:spPr>
        <p:txBody>
          <a:bodyPr wrap="square">
            <a:spAutoFit/>
          </a:bodyPr>
          <a:lstStyle/>
          <a:p>
            <a:pPr>
              <a:lnSpc>
                <a:spcPct val="107000"/>
              </a:lnSpc>
              <a:spcAft>
                <a:spcPts val="800"/>
              </a:spcAf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Biblioteka </a:t>
            </a: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NumPy</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Podstawy pakietu</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Tablice: tworzenie i podstawowe operacje</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Tablice jedno i </a:t>
            </a: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dwuwumiarowe</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Macierze, operacje na macierzach</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Generatory liczb pseudolosowych</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Praca z zależnościami matematycznymi</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Kreślenie wykresów za pomocą biblioteki </a:t>
            </a: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Matplotlib</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Typy danych, I/O, indeksowanie</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Zastosowania biblioteki </a:t>
            </a: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NumPy</a:t>
            </a: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 w </a:t>
            </a: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machine</a:t>
            </a: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 learning</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646091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CAD2F56-BACA-4892-9030-50BBAC21C61E}"/>
              </a:ext>
            </a:extLst>
          </p:cNvPr>
          <p:cNvSpPr>
            <a:spLocks noGrp="1"/>
          </p:cNvSpPr>
          <p:nvPr>
            <p:ph type="title"/>
          </p:nvPr>
        </p:nvSpPr>
        <p:spPr/>
        <p:txBody>
          <a:bodyPr/>
          <a:lstStyle/>
          <a:p>
            <a:r>
              <a:rPr lang="pl-PL" dirty="0"/>
              <a:t>Podział operatorów</a:t>
            </a:r>
          </a:p>
        </p:txBody>
      </p:sp>
      <p:sp>
        <p:nvSpPr>
          <p:cNvPr id="4" name="pole tekstowe 3">
            <a:extLst>
              <a:ext uri="{FF2B5EF4-FFF2-40B4-BE49-F238E27FC236}">
                <a16:creationId xmlns:a16="http://schemas.microsoft.com/office/drawing/2014/main" id="{7E1E6458-CF57-412A-B779-E5179A17EF29}"/>
              </a:ext>
            </a:extLst>
          </p:cNvPr>
          <p:cNvSpPr txBox="1"/>
          <p:nvPr/>
        </p:nvSpPr>
        <p:spPr>
          <a:xfrm>
            <a:off x="2285476" y="1811576"/>
            <a:ext cx="3767181" cy="1754326"/>
          </a:xfrm>
          <a:prstGeom prst="rect">
            <a:avLst/>
          </a:prstGeom>
          <a:noFill/>
        </p:spPr>
        <p:txBody>
          <a:bodyPr wrap="square">
            <a:spAutoFit/>
          </a:bodyPr>
          <a:lstStyle/>
          <a:p>
            <a:r>
              <a:rPr lang="pl-PL" dirty="0"/>
              <a:t>Arytmetyczne </a:t>
            </a:r>
          </a:p>
          <a:p>
            <a:r>
              <a:rPr lang="pl-PL" dirty="0"/>
              <a:t>Relacyjne </a:t>
            </a:r>
          </a:p>
          <a:p>
            <a:r>
              <a:rPr lang="pl-PL" dirty="0"/>
              <a:t>Logiczne </a:t>
            </a:r>
          </a:p>
          <a:p>
            <a:r>
              <a:rPr lang="pl-PL" dirty="0"/>
              <a:t>Bitowe </a:t>
            </a:r>
          </a:p>
          <a:p>
            <a:r>
              <a:rPr lang="pl-PL" dirty="0"/>
              <a:t>Przynależności </a:t>
            </a:r>
          </a:p>
          <a:p>
            <a:r>
              <a:rPr lang="pl-PL" dirty="0"/>
              <a:t>Tożsamości </a:t>
            </a:r>
            <a:r>
              <a:rPr lang="pl-PL" sz="1350" dirty="0"/>
              <a:t>	</a:t>
            </a:r>
          </a:p>
        </p:txBody>
      </p:sp>
    </p:spTree>
    <p:extLst>
      <p:ext uri="{BB962C8B-B14F-4D97-AF65-F5344CB8AC3E}">
        <p14:creationId xmlns:p14="http://schemas.microsoft.com/office/powerpoint/2010/main" val="33147699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9FED04C-1028-47EF-B809-0E3FECA589DA}"/>
              </a:ext>
            </a:extLst>
          </p:cNvPr>
          <p:cNvSpPr>
            <a:spLocks noGrp="1"/>
          </p:cNvSpPr>
          <p:nvPr>
            <p:ph type="title"/>
          </p:nvPr>
        </p:nvSpPr>
        <p:spPr/>
        <p:txBody>
          <a:bodyPr/>
          <a:lstStyle/>
          <a:p>
            <a:r>
              <a:rPr lang="pl-PL" dirty="0"/>
              <a:t>Typy danych</a:t>
            </a:r>
          </a:p>
        </p:txBody>
      </p:sp>
      <p:sp>
        <p:nvSpPr>
          <p:cNvPr id="5" name="pole tekstowe 4">
            <a:extLst>
              <a:ext uri="{FF2B5EF4-FFF2-40B4-BE49-F238E27FC236}">
                <a16:creationId xmlns:a16="http://schemas.microsoft.com/office/drawing/2014/main" id="{05AEDAB6-21BF-4E46-B7D9-3E0DA63E2367}"/>
              </a:ext>
            </a:extLst>
          </p:cNvPr>
          <p:cNvSpPr txBox="1"/>
          <p:nvPr/>
        </p:nvSpPr>
        <p:spPr>
          <a:xfrm>
            <a:off x="681867" y="2005494"/>
            <a:ext cx="4659823" cy="2031325"/>
          </a:xfrm>
          <a:prstGeom prst="rect">
            <a:avLst/>
          </a:prstGeom>
          <a:noFill/>
        </p:spPr>
        <p:txBody>
          <a:bodyPr wrap="square">
            <a:spAutoFit/>
          </a:bodyPr>
          <a:lstStyle/>
          <a:p>
            <a:pPr>
              <a:buFont typeface="Arial" panose="020B0604020202020204" pitchFamily="34" charset="0"/>
              <a:buChar char="•"/>
            </a:pPr>
            <a:r>
              <a:rPr lang="pl-PL" dirty="0"/>
              <a:t>numeryczne (liczbowe): </a:t>
            </a:r>
            <a:r>
              <a:rPr lang="pl-PL" dirty="0" err="1"/>
              <a:t>int</a:t>
            </a:r>
            <a:r>
              <a:rPr lang="pl-PL" dirty="0"/>
              <a:t>, </a:t>
            </a:r>
            <a:r>
              <a:rPr lang="pl-PL" dirty="0" err="1"/>
              <a:t>float</a:t>
            </a:r>
            <a:r>
              <a:rPr lang="pl-PL" dirty="0"/>
              <a:t>, </a:t>
            </a:r>
            <a:r>
              <a:rPr lang="pl-PL" dirty="0" err="1"/>
              <a:t>complex</a:t>
            </a:r>
            <a:endParaRPr lang="pl-PL" dirty="0"/>
          </a:p>
          <a:p>
            <a:pPr>
              <a:buFont typeface="Arial" panose="020B0604020202020204" pitchFamily="34" charset="0"/>
              <a:buChar char="•"/>
            </a:pPr>
            <a:r>
              <a:rPr lang="pl-PL" dirty="0"/>
              <a:t>tekstowe: </a:t>
            </a:r>
            <a:r>
              <a:rPr lang="pl-PL" dirty="0" err="1"/>
              <a:t>str</a:t>
            </a:r>
            <a:endParaRPr lang="pl-PL" dirty="0"/>
          </a:p>
          <a:p>
            <a:pPr>
              <a:buFont typeface="Arial" panose="020B0604020202020204" pitchFamily="34" charset="0"/>
              <a:buChar char="•"/>
            </a:pPr>
            <a:r>
              <a:rPr lang="pl-PL" dirty="0"/>
              <a:t>sekwencji: list, </a:t>
            </a:r>
            <a:r>
              <a:rPr lang="pl-PL" dirty="0" err="1"/>
              <a:t>tuple</a:t>
            </a:r>
            <a:endParaRPr lang="pl-PL" dirty="0"/>
          </a:p>
          <a:p>
            <a:pPr>
              <a:buFont typeface="Arial" panose="020B0604020202020204" pitchFamily="34" charset="0"/>
              <a:buChar char="•"/>
            </a:pPr>
            <a:r>
              <a:rPr lang="pl-PL" dirty="0"/>
              <a:t>odwzorowania (</a:t>
            </a:r>
            <a:r>
              <a:rPr lang="pl-PL" dirty="0" err="1"/>
              <a:t>mapping</a:t>
            </a:r>
            <a:r>
              <a:rPr lang="pl-PL" dirty="0"/>
              <a:t> </a:t>
            </a:r>
            <a:r>
              <a:rPr lang="pl-PL" dirty="0" err="1"/>
              <a:t>type</a:t>
            </a:r>
            <a:r>
              <a:rPr lang="pl-PL" dirty="0"/>
              <a:t>): </a:t>
            </a:r>
            <a:r>
              <a:rPr lang="pl-PL" dirty="0" err="1"/>
              <a:t>dict</a:t>
            </a:r>
            <a:endParaRPr lang="pl-PL" dirty="0"/>
          </a:p>
          <a:p>
            <a:pPr>
              <a:buFont typeface="Arial" panose="020B0604020202020204" pitchFamily="34" charset="0"/>
              <a:buChar char="•"/>
            </a:pPr>
            <a:r>
              <a:rPr lang="pl-PL" dirty="0"/>
              <a:t>zestawów (set </a:t>
            </a:r>
            <a:r>
              <a:rPr lang="pl-PL" dirty="0" err="1"/>
              <a:t>types</a:t>
            </a:r>
            <a:r>
              <a:rPr lang="pl-PL" dirty="0"/>
              <a:t>): set, </a:t>
            </a:r>
            <a:r>
              <a:rPr lang="pl-PL" dirty="0" err="1"/>
              <a:t>frozenset</a:t>
            </a:r>
            <a:endParaRPr lang="pl-PL" dirty="0"/>
          </a:p>
          <a:p>
            <a:pPr>
              <a:buFont typeface="Arial" panose="020B0604020202020204" pitchFamily="34" charset="0"/>
              <a:buChar char="•"/>
            </a:pPr>
            <a:r>
              <a:rPr lang="pl-PL" dirty="0"/>
              <a:t>logiczne: </a:t>
            </a:r>
            <a:r>
              <a:rPr lang="pl-PL" dirty="0" err="1"/>
              <a:t>bool</a:t>
            </a:r>
            <a:endParaRPr lang="pl-PL" dirty="0"/>
          </a:p>
          <a:p>
            <a:pPr>
              <a:buFont typeface="Arial" panose="020B0604020202020204" pitchFamily="34" charset="0"/>
              <a:buChar char="•"/>
            </a:pPr>
            <a:r>
              <a:rPr lang="pl-PL" dirty="0"/>
              <a:t>binarne: </a:t>
            </a:r>
            <a:r>
              <a:rPr lang="pl-PL" dirty="0" err="1"/>
              <a:t>bytes</a:t>
            </a:r>
            <a:r>
              <a:rPr lang="pl-PL" dirty="0"/>
              <a:t>, </a:t>
            </a:r>
            <a:r>
              <a:rPr lang="pl-PL" dirty="0" err="1"/>
              <a:t>bytearray</a:t>
            </a:r>
            <a:endParaRPr lang="pl-PL" dirty="0"/>
          </a:p>
        </p:txBody>
      </p:sp>
      <p:sp>
        <p:nvSpPr>
          <p:cNvPr id="7" name="pole tekstowe 6">
            <a:extLst>
              <a:ext uri="{FF2B5EF4-FFF2-40B4-BE49-F238E27FC236}">
                <a16:creationId xmlns:a16="http://schemas.microsoft.com/office/drawing/2014/main" id="{D0994160-3B88-431F-A10F-54E7712B1040}"/>
              </a:ext>
            </a:extLst>
          </p:cNvPr>
          <p:cNvSpPr txBox="1"/>
          <p:nvPr/>
        </p:nvSpPr>
        <p:spPr>
          <a:xfrm>
            <a:off x="611872" y="976220"/>
            <a:ext cx="5598079" cy="577081"/>
          </a:xfrm>
          <a:prstGeom prst="rect">
            <a:avLst/>
          </a:prstGeom>
          <a:noFill/>
        </p:spPr>
        <p:txBody>
          <a:bodyPr wrap="square">
            <a:spAutoFit/>
          </a:bodyPr>
          <a:lstStyle/>
          <a:p>
            <a:r>
              <a:rPr lang="en-US" dirty="0"/>
              <a:t>Python </a:t>
            </a:r>
            <a:r>
              <a:rPr lang="pl-PL" dirty="0"/>
              <a:t>obsługuje następujące typy danych:</a:t>
            </a:r>
            <a:endParaRPr lang="en-US" dirty="0"/>
          </a:p>
          <a:p>
            <a:endParaRPr lang="en-US" sz="1350" dirty="0"/>
          </a:p>
        </p:txBody>
      </p:sp>
      <p:pic>
        <p:nvPicPr>
          <p:cNvPr id="9" name="Obraz 8">
            <a:extLst>
              <a:ext uri="{FF2B5EF4-FFF2-40B4-BE49-F238E27FC236}">
                <a16:creationId xmlns:a16="http://schemas.microsoft.com/office/drawing/2014/main" id="{23D22F79-4662-4AB7-B8CB-898AE6F5592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47128" y="2378485"/>
            <a:ext cx="2737608" cy="1539905"/>
          </a:xfrm>
          <a:prstGeom prst="rect">
            <a:avLst/>
          </a:prstGeom>
        </p:spPr>
      </p:pic>
    </p:spTree>
    <p:extLst>
      <p:ext uri="{BB962C8B-B14F-4D97-AF65-F5344CB8AC3E}">
        <p14:creationId xmlns:p14="http://schemas.microsoft.com/office/powerpoint/2010/main" val="33066142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315AE20-0EFD-4774-8C4E-E6B7DEC535D0}"/>
              </a:ext>
            </a:extLst>
          </p:cNvPr>
          <p:cNvSpPr>
            <a:spLocks noGrp="1"/>
          </p:cNvSpPr>
          <p:nvPr>
            <p:ph type="title"/>
          </p:nvPr>
        </p:nvSpPr>
        <p:spPr/>
        <p:txBody>
          <a:bodyPr/>
          <a:lstStyle/>
          <a:p>
            <a:r>
              <a:rPr lang="pl-PL" dirty="0"/>
              <a:t>Co to jest zmienna?</a:t>
            </a:r>
          </a:p>
        </p:txBody>
      </p:sp>
      <p:sp>
        <p:nvSpPr>
          <p:cNvPr id="4" name="pole tekstowe 3">
            <a:extLst>
              <a:ext uri="{FF2B5EF4-FFF2-40B4-BE49-F238E27FC236}">
                <a16:creationId xmlns:a16="http://schemas.microsoft.com/office/drawing/2014/main" id="{FC5FAE21-3F7C-40DB-B4A7-0DE74F955184}"/>
              </a:ext>
            </a:extLst>
          </p:cNvPr>
          <p:cNvSpPr txBox="1"/>
          <p:nvPr/>
        </p:nvSpPr>
        <p:spPr>
          <a:xfrm>
            <a:off x="1234755" y="1525978"/>
            <a:ext cx="6013333" cy="1338828"/>
          </a:xfrm>
          <a:prstGeom prst="rect">
            <a:avLst/>
          </a:prstGeom>
          <a:noFill/>
        </p:spPr>
        <p:txBody>
          <a:bodyPr wrap="square">
            <a:spAutoFit/>
          </a:bodyPr>
          <a:lstStyle/>
          <a:p>
            <a:r>
              <a:rPr lang="pl-PL" sz="1350" dirty="0"/>
              <a:t>Zmienna to konstrukcja programistyczna która posiada trzy podstawowe atrybuty: </a:t>
            </a:r>
          </a:p>
          <a:p>
            <a:pPr marL="214313" indent="-214313">
              <a:buFont typeface="Arial" panose="020B0604020202020204" pitchFamily="34" charset="0"/>
              <a:buChar char="•"/>
            </a:pPr>
            <a:r>
              <a:rPr lang="pl-PL" sz="1350" dirty="0"/>
              <a:t>symboliczną nazwę, </a:t>
            </a:r>
          </a:p>
          <a:p>
            <a:pPr marL="214313" indent="-214313">
              <a:buFont typeface="Arial" panose="020B0604020202020204" pitchFamily="34" charset="0"/>
              <a:buChar char="•"/>
            </a:pPr>
            <a:r>
              <a:rPr lang="pl-PL" sz="1350" dirty="0"/>
              <a:t>adres pamięci, czyli miejsce przechowywania</a:t>
            </a:r>
          </a:p>
          <a:p>
            <a:pPr marL="214313" indent="-214313">
              <a:buFont typeface="Arial" panose="020B0604020202020204" pitchFamily="34" charset="0"/>
              <a:buChar char="•"/>
            </a:pPr>
            <a:r>
              <a:rPr lang="pl-PL" sz="1350" dirty="0"/>
              <a:t>wartość, która pozwala w kodzie źródłowym odwoływać się przy jej pomocy do wartości lub miejsca przechowywania.</a:t>
            </a:r>
          </a:p>
        </p:txBody>
      </p:sp>
      <p:sp>
        <p:nvSpPr>
          <p:cNvPr id="5" name="pole tekstowe 4">
            <a:extLst>
              <a:ext uri="{FF2B5EF4-FFF2-40B4-BE49-F238E27FC236}">
                <a16:creationId xmlns:a16="http://schemas.microsoft.com/office/drawing/2014/main" id="{2D7554D6-9E89-4647-B86F-DF313D21427F}"/>
              </a:ext>
            </a:extLst>
          </p:cNvPr>
          <p:cNvSpPr txBox="1"/>
          <p:nvPr/>
        </p:nvSpPr>
        <p:spPr>
          <a:xfrm>
            <a:off x="1234754" y="3145872"/>
            <a:ext cx="6604758" cy="1131079"/>
          </a:xfrm>
          <a:prstGeom prst="rect">
            <a:avLst/>
          </a:prstGeom>
          <a:noFill/>
        </p:spPr>
        <p:txBody>
          <a:bodyPr wrap="square" rtlCol="0">
            <a:spAutoFit/>
          </a:bodyPr>
          <a:lstStyle/>
          <a:p>
            <a:r>
              <a:rPr lang="pl-PL" sz="1350" dirty="0"/>
              <a:t>Deklaracja zmiennej w </a:t>
            </a:r>
            <a:r>
              <a:rPr lang="pl-PL" sz="1350" dirty="0" err="1"/>
              <a:t>Pythonie</a:t>
            </a:r>
            <a:r>
              <a:rPr lang="pl-PL" sz="1350" dirty="0"/>
              <a:t>:</a:t>
            </a:r>
          </a:p>
          <a:p>
            <a:endParaRPr lang="pl-PL" sz="1350" dirty="0"/>
          </a:p>
          <a:p>
            <a:r>
              <a:rPr lang="pl-PL" sz="1350" dirty="0"/>
              <a:t>zmienna = 299 (zmiennej o nazwie „zmienna” przypisana została liczba 299)</a:t>
            </a:r>
          </a:p>
          <a:p>
            <a:r>
              <a:rPr lang="pl-PL" sz="1350" dirty="0"/>
              <a:t>a = 88.99 (zmiennej o nazwie „a” przypisana została liczba 88.99)</a:t>
            </a:r>
          </a:p>
          <a:p>
            <a:r>
              <a:rPr lang="pl-PL" sz="1350" dirty="0"/>
              <a:t>info = True (zmiennej o nazwie „info” przypisana została wartość logiczna True)</a:t>
            </a:r>
          </a:p>
        </p:txBody>
      </p:sp>
    </p:spTree>
    <p:extLst>
      <p:ext uri="{BB962C8B-B14F-4D97-AF65-F5344CB8AC3E}">
        <p14:creationId xmlns:p14="http://schemas.microsoft.com/office/powerpoint/2010/main" val="30152764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E946EA9-5ECA-4861-AE06-9B0E13797119}"/>
              </a:ext>
            </a:extLst>
          </p:cNvPr>
          <p:cNvSpPr>
            <a:spLocks noGrp="1"/>
          </p:cNvSpPr>
          <p:nvPr>
            <p:ph type="title"/>
          </p:nvPr>
        </p:nvSpPr>
        <p:spPr/>
        <p:txBody>
          <a:bodyPr/>
          <a:lstStyle/>
          <a:p>
            <a:r>
              <a:rPr lang="pl-PL" dirty="0"/>
              <a:t>Typy liczbowe</a:t>
            </a:r>
          </a:p>
        </p:txBody>
      </p:sp>
      <p:sp>
        <p:nvSpPr>
          <p:cNvPr id="4" name="pole tekstowe 3">
            <a:extLst>
              <a:ext uri="{FF2B5EF4-FFF2-40B4-BE49-F238E27FC236}">
                <a16:creationId xmlns:a16="http://schemas.microsoft.com/office/drawing/2014/main" id="{0067B4D3-A2C1-478D-8878-1DB632C4950C}"/>
              </a:ext>
            </a:extLst>
          </p:cNvPr>
          <p:cNvSpPr txBox="1"/>
          <p:nvPr/>
        </p:nvSpPr>
        <p:spPr>
          <a:xfrm>
            <a:off x="580414" y="1393479"/>
            <a:ext cx="7825355" cy="300082"/>
          </a:xfrm>
          <a:prstGeom prst="rect">
            <a:avLst/>
          </a:prstGeom>
          <a:noFill/>
        </p:spPr>
        <p:txBody>
          <a:bodyPr wrap="square">
            <a:spAutoFit/>
          </a:bodyPr>
          <a:lstStyle/>
          <a:p>
            <a:r>
              <a:rPr lang="pl-PL" sz="1350" dirty="0" err="1"/>
              <a:t>Python</a:t>
            </a:r>
            <a:r>
              <a:rPr lang="pl-PL" sz="1350" dirty="0"/>
              <a:t> jest językiem obiektowym i każda zmienna w </a:t>
            </a:r>
            <a:r>
              <a:rPr lang="pl-PL" sz="1350" dirty="0" err="1"/>
              <a:t>Pythonie</a:t>
            </a:r>
            <a:r>
              <a:rPr lang="pl-PL" sz="1350" dirty="0"/>
              <a:t> jest obiektem.</a:t>
            </a:r>
          </a:p>
        </p:txBody>
      </p:sp>
      <p:sp>
        <p:nvSpPr>
          <p:cNvPr id="6" name="pole tekstowe 5">
            <a:extLst>
              <a:ext uri="{FF2B5EF4-FFF2-40B4-BE49-F238E27FC236}">
                <a16:creationId xmlns:a16="http://schemas.microsoft.com/office/drawing/2014/main" id="{CBB2B54A-76CC-4F57-9AD5-6EA92471EAB8}"/>
              </a:ext>
            </a:extLst>
          </p:cNvPr>
          <p:cNvSpPr txBox="1"/>
          <p:nvPr/>
        </p:nvSpPr>
        <p:spPr>
          <a:xfrm>
            <a:off x="580413" y="1943947"/>
            <a:ext cx="6900470" cy="507831"/>
          </a:xfrm>
          <a:prstGeom prst="rect">
            <a:avLst/>
          </a:prstGeom>
          <a:noFill/>
        </p:spPr>
        <p:txBody>
          <a:bodyPr wrap="square">
            <a:spAutoFit/>
          </a:bodyPr>
          <a:lstStyle/>
          <a:p>
            <a:r>
              <a:rPr lang="pl-PL" sz="1350" dirty="0" err="1"/>
              <a:t>Python</a:t>
            </a:r>
            <a:r>
              <a:rPr lang="pl-PL" sz="1350" dirty="0"/>
              <a:t> obsługuje trzy typy liczbowe – liczby całkowite (ang. </a:t>
            </a:r>
            <a:r>
              <a:rPr lang="pl-PL" sz="1350" dirty="0" err="1"/>
              <a:t>integers</a:t>
            </a:r>
            <a:r>
              <a:rPr lang="pl-PL" sz="1350" dirty="0"/>
              <a:t> w skrócie </a:t>
            </a:r>
            <a:r>
              <a:rPr lang="pl-PL" sz="1350" dirty="0" err="1"/>
              <a:t>int</a:t>
            </a:r>
            <a:r>
              <a:rPr lang="pl-PL" sz="1350" dirty="0"/>
              <a:t>), rzeczywiste (</a:t>
            </a:r>
            <a:r>
              <a:rPr lang="pl-PL" sz="1350" dirty="0" err="1"/>
              <a:t>float</a:t>
            </a:r>
            <a:r>
              <a:rPr lang="pl-PL" sz="1350" dirty="0"/>
              <a:t>) i liczby zespolone.</a:t>
            </a:r>
          </a:p>
        </p:txBody>
      </p:sp>
      <p:sp>
        <p:nvSpPr>
          <p:cNvPr id="7" name="pole tekstowe 6">
            <a:extLst>
              <a:ext uri="{FF2B5EF4-FFF2-40B4-BE49-F238E27FC236}">
                <a16:creationId xmlns:a16="http://schemas.microsoft.com/office/drawing/2014/main" id="{3A5772B2-8E2D-43A8-A5A6-F096A6D4692C}"/>
              </a:ext>
            </a:extLst>
          </p:cNvPr>
          <p:cNvSpPr txBox="1"/>
          <p:nvPr/>
        </p:nvSpPr>
        <p:spPr>
          <a:xfrm>
            <a:off x="561538" y="2571750"/>
            <a:ext cx="6938220" cy="1338828"/>
          </a:xfrm>
          <a:prstGeom prst="rect">
            <a:avLst/>
          </a:prstGeom>
          <a:noFill/>
        </p:spPr>
        <p:txBody>
          <a:bodyPr wrap="square" rtlCol="0">
            <a:spAutoFit/>
          </a:bodyPr>
          <a:lstStyle/>
          <a:p>
            <a:r>
              <a:rPr lang="pl-PL" sz="1350" dirty="0"/>
              <a:t>Tworzenie liczb całkowitych:</a:t>
            </a:r>
          </a:p>
          <a:p>
            <a:endParaRPr lang="pl-PL" sz="1350" dirty="0"/>
          </a:p>
          <a:p>
            <a:r>
              <a:rPr lang="pl-PL" sz="1350" dirty="0"/>
              <a:t>k=8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”k” liczby 8)</a:t>
            </a:r>
            <a:endParaRPr lang="pl-PL" sz="825"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1350" dirty="0"/>
          </a:p>
          <a:p>
            <a:r>
              <a:rPr lang="pl-PL" sz="1350" dirty="0"/>
              <a:t>z=899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”z” liczby 899)</a:t>
            </a:r>
            <a:endParaRPr lang="pl-PL" sz="825"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1350" dirty="0"/>
          </a:p>
        </p:txBody>
      </p:sp>
      <p:sp>
        <p:nvSpPr>
          <p:cNvPr id="8" name="pole tekstowe 7">
            <a:extLst>
              <a:ext uri="{FF2B5EF4-FFF2-40B4-BE49-F238E27FC236}">
                <a16:creationId xmlns:a16="http://schemas.microsoft.com/office/drawing/2014/main" id="{1BCF610B-1B18-45EB-9ABD-8A0D9C3EA5FA}"/>
              </a:ext>
            </a:extLst>
          </p:cNvPr>
          <p:cNvSpPr txBox="1"/>
          <p:nvPr/>
        </p:nvSpPr>
        <p:spPr>
          <a:xfrm>
            <a:off x="561538" y="3830099"/>
            <a:ext cx="6938220" cy="1131079"/>
          </a:xfrm>
          <a:prstGeom prst="rect">
            <a:avLst/>
          </a:prstGeom>
          <a:noFill/>
        </p:spPr>
        <p:txBody>
          <a:bodyPr wrap="square" rtlCol="0">
            <a:spAutoFit/>
          </a:bodyPr>
          <a:lstStyle/>
          <a:p>
            <a:r>
              <a:rPr lang="pl-PL" sz="1350" dirty="0"/>
              <a:t>Tworzenie liczb rzeczywistych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 stosujemy kropkę do oddzielenia części dziesiętnej :</a:t>
            </a:r>
            <a:endParaRPr lang="pl-PL" sz="1350" dirty="0"/>
          </a:p>
          <a:p>
            <a:endParaRPr lang="pl-PL" sz="1350" dirty="0"/>
          </a:p>
          <a:p>
            <a:r>
              <a:rPr lang="pl-PL" sz="1350" dirty="0"/>
              <a:t>k=0.0976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”k” liczby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0.0976</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endParaRPr lang="pl-PL" sz="825"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1350" dirty="0"/>
          </a:p>
          <a:p>
            <a:r>
              <a:rPr lang="pl-PL" sz="1350" dirty="0"/>
              <a:t>z=455.55434343254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”z” liczby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455.55434343254</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en-US" sz="788" dirty="0">
                <a:solidFill>
                  <a:srgbClr val="404040"/>
                </a:solidFill>
                <a:latin typeface="Calibri" panose="020F0502020204030204" pitchFamily="34" charset="0"/>
                <a:ea typeface="Calibri" panose="020F0502020204030204" pitchFamily="34" charset="0"/>
                <a:cs typeface="Times New Roman" panose="02020603050405020304" pitchFamily="18" charset="0"/>
              </a:rPr>
              <a:t> </a:t>
            </a:r>
            <a:endParaRPr lang="pl-PL" sz="1350" dirty="0"/>
          </a:p>
        </p:txBody>
      </p:sp>
    </p:spTree>
    <p:extLst>
      <p:ext uri="{BB962C8B-B14F-4D97-AF65-F5344CB8AC3E}">
        <p14:creationId xmlns:p14="http://schemas.microsoft.com/office/powerpoint/2010/main" val="27609242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6338E8A-7182-410F-8ACA-38327B3E9BB9}"/>
              </a:ext>
            </a:extLst>
          </p:cNvPr>
          <p:cNvSpPr>
            <a:spLocks noGrp="1"/>
          </p:cNvSpPr>
          <p:nvPr>
            <p:ph type="title"/>
          </p:nvPr>
        </p:nvSpPr>
        <p:spPr/>
        <p:txBody>
          <a:bodyPr/>
          <a:lstStyle/>
          <a:p>
            <a:r>
              <a:rPr lang="pl-PL" dirty="0"/>
              <a:t>Liczby zmiennoprzecinkowe</a:t>
            </a:r>
          </a:p>
        </p:txBody>
      </p:sp>
      <p:sp>
        <p:nvSpPr>
          <p:cNvPr id="4" name="pole tekstowe 3">
            <a:extLst>
              <a:ext uri="{FF2B5EF4-FFF2-40B4-BE49-F238E27FC236}">
                <a16:creationId xmlns:a16="http://schemas.microsoft.com/office/drawing/2014/main" id="{407E2E90-A77D-4899-B3DC-F466D5C05802}"/>
              </a:ext>
            </a:extLst>
          </p:cNvPr>
          <p:cNvSpPr txBox="1"/>
          <p:nvPr/>
        </p:nvSpPr>
        <p:spPr>
          <a:xfrm>
            <a:off x="687373" y="1463754"/>
            <a:ext cx="6963387" cy="923330"/>
          </a:xfrm>
          <a:prstGeom prst="rect">
            <a:avLst/>
          </a:prstGeom>
          <a:noFill/>
        </p:spPr>
        <p:txBody>
          <a:bodyPr wrap="square">
            <a:spAutoFit/>
          </a:bodyPr>
          <a:lstStyle/>
          <a:p>
            <a:r>
              <a:rPr lang="pl-PL" sz="1350" dirty="0"/>
              <a:t>Liczby rzeczywiste zazwyczaj zapisuje się w pamięci komputera za pomocą tzw. techniki zmiennego przecinka (z ang. </a:t>
            </a:r>
            <a:r>
              <a:rPr lang="pl-PL" sz="1350" dirty="0" err="1"/>
              <a:t>floating</a:t>
            </a:r>
            <a:r>
              <a:rPr lang="pl-PL" sz="1350" dirty="0"/>
              <a:t> point), stąd często stosowana nazwa – liczba zmiennoprzecinkowa. Praktyczną konsekwencją jest to, że liczba jest zapisywana z określoną dokładnością.</a:t>
            </a:r>
          </a:p>
        </p:txBody>
      </p:sp>
      <p:sp>
        <p:nvSpPr>
          <p:cNvPr id="6" name="pole tekstowe 5">
            <a:extLst>
              <a:ext uri="{FF2B5EF4-FFF2-40B4-BE49-F238E27FC236}">
                <a16:creationId xmlns:a16="http://schemas.microsoft.com/office/drawing/2014/main" id="{64434A27-4DCD-4B9D-A5C1-032D2416860F}"/>
              </a:ext>
            </a:extLst>
          </p:cNvPr>
          <p:cNvSpPr txBox="1"/>
          <p:nvPr/>
        </p:nvSpPr>
        <p:spPr>
          <a:xfrm>
            <a:off x="769165" y="2559739"/>
            <a:ext cx="4570952" cy="507831"/>
          </a:xfrm>
          <a:prstGeom prst="rect">
            <a:avLst/>
          </a:prstGeom>
          <a:noFill/>
        </p:spPr>
        <p:txBody>
          <a:bodyPr wrap="square">
            <a:spAutoFit/>
          </a:bodyPr>
          <a:lstStyle/>
          <a:p>
            <a:r>
              <a:rPr lang="pl-PL" sz="1350" dirty="0"/>
              <a:t>Jak ustawić precyzję, z jaką wyświetlaną jest liczba rzeczywista?</a:t>
            </a:r>
          </a:p>
        </p:txBody>
      </p:sp>
      <p:sp>
        <p:nvSpPr>
          <p:cNvPr id="7" name="pole tekstowe 6">
            <a:extLst>
              <a:ext uri="{FF2B5EF4-FFF2-40B4-BE49-F238E27FC236}">
                <a16:creationId xmlns:a16="http://schemas.microsoft.com/office/drawing/2014/main" id="{61CB260B-D982-4C48-A62D-20D08B7D0334}"/>
              </a:ext>
            </a:extLst>
          </p:cNvPr>
          <p:cNvSpPr txBox="1"/>
          <p:nvPr/>
        </p:nvSpPr>
        <p:spPr>
          <a:xfrm>
            <a:off x="769165" y="3125996"/>
            <a:ext cx="4570952" cy="1338828"/>
          </a:xfrm>
          <a:prstGeom prst="rect">
            <a:avLst/>
          </a:prstGeom>
          <a:noFill/>
        </p:spPr>
        <p:txBody>
          <a:bodyPr wrap="square">
            <a:spAutoFit/>
          </a:bodyPr>
          <a:lstStyle/>
          <a:p>
            <a:r>
              <a:rPr lang="pl-PL" sz="1350" dirty="0"/>
              <a:t>x = 4.3</a:t>
            </a:r>
          </a:p>
          <a:p>
            <a:r>
              <a:rPr lang="pl-PL" sz="1350" dirty="0" err="1"/>
              <a:t>print</a:t>
            </a:r>
            <a:r>
              <a:rPr lang="pl-PL" sz="1350" dirty="0"/>
              <a:t>(x)</a:t>
            </a:r>
          </a:p>
          <a:p>
            <a:r>
              <a:rPr lang="pl-PL" sz="1350" dirty="0" err="1"/>
              <a:t>print</a:t>
            </a:r>
            <a:r>
              <a:rPr lang="pl-PL" sz="1350" dirty="0"/>
              <a:t>('%.20f' % x) - % oznacza miejsce wstawienia dowolnej wartości zewnętrznej. Zapis .20f oznacza zaokrąglenie do 2 miejsc po przecinku a f liczbę typu </a:t>
            </a:r>
            <a:r>
              <a:rPr lang="pl-PL" sz="1350" dirty="0" err="1"/>
              <a:t>float</a:t>
            </a:r>
            <a:r>
              <a:rPr lang="pl-PL" sz="1350" dirty="0"/>
              <a:t> (rzeczywista)</a:t>
            </a:r>
          </a:p>
        </p:txBody>
      </p:sp>
    </p:spTree>
    <p:extLst>
      <p:ext uri="{BB962C8B-B14F-4D97-AF65-F5344CB8AC3E}">
        <p14:creationId xmlns:p14="http://schemas.microsoft.com/office/powerpoint/2010/main" val="14313779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37E9EC0-E2A2-43C1-B679-1C16DBF2DE6B}"/>
              </a:ext>
            </a:extLst>
          </p:cNvPr>
          <p:cNvSpPr>
            <a:spLocks noGrp="1"/>
          </p:cNvSpPr>
          <p:nvPr>
            <p:ph type="title"/>
          </p:nvPr>
        </p:nvSpPr>
        <p:spPr/>
        <p:txBody>
          <a:bodyPr/>
          <a:lstStyle/>
          <a:p>
            <a:r>
              <a:rPr lang="pl-PL" dirty="0"/>
              <a:t>Napisy</a:t>
            </a:r>
          </a:p>
        </p:txBody>
      </p:sp>
      <p:sp>
        <p:nvSpPr>
          <p:cNvPr id="4" name="pole tekstowe 3">
            <a:extLst>
              <a:ext uri="{FF2B5EF4-FFF2-40B4-BE49-F238E27FC236}">
                <a16:creationId xmlns:a16="http://schemas.microsoft.com/office/drawing/2014/main" id="{D569A8D6-4452-4B12-B6BD-FA23DFF69FAC}"/>
              </a:ext>
            </a:extLst>
          </p:cNvPr>
          <p:cNvSpPr txBox="1"/>
          <p:nvPr/>
        </p:nvSpPr>
        <p:spPr>
          <a:xfrm>
            <a:off x="687373" y="1317978"/>
            <a:ext cx="7359767" cy="300082"/>
          </a:xfrm>
          <a:prstGeom prst="rect">
            <a:avLst/>
          </a:prstGeom>
          <a:noFill/>
        </p:spPr>
        <p:txBody>
          <a:bodyPr wrap="square">
            <a:spAutoFit/>
          </a:bodyPr>
          <a:lstStyle/>
          <a:p>
            <a:r>
              <a:rPr lang="pl-PL" sz="1350" dirty="0"/>
              <a:t>Napis (string) jest inicjowany za pomocą pojedynczego lub podwójnego cudzysłowu.</a:t>
            </a:r>
          </a:p>
        </p:txBody>
      </p:sp>
      <p:sp>
        <p:nvSpPr>
          <p:cNvPr id="6" name="pole tekstowe 5">
            <a:extLst>
              <a:ext uri="{FF2B5EF4-FFF2-40B4-BE49-F238E27FC236}">
                <a16:creationId xmlns:a16="http://schemas.microsoft.com/office/drawing/2014/main" id="{27B865EE-203D-402E-800F-63B6EF8E0C9C}"/>
              </a:ext>
            </a:extLst>
          </p:cNvPr>
          <p:cNvSpPr txBox="1"/>
          <p:nvPr/>
        </p:nvSpPr>
        <p:spPr>
          <a:xfrm>
            <a:off x="1203295" y="1879253"/>
            <a:ext cx="4570952" cy="715581"/>
          </a:xfrm>
          <a:prstGeom prst="rect">
            <a:avLst/>
          </a:prstGeom>
          <a:noFill/>
        </p:spPr>
        <p:txBody>
          <a:bodyPr wrap="square">
            <a:spAutoFit/>
          </a:bodyPr>
          <a:lstStyle/>
          <a:p>
            <a:r>
              <a:rPr lang="pl-PL" sz="1350" dirty="0"/>
              <a:t>napis1 = 'witaj'</a:t>
            </a:r>
          </a:p>
          <a:p>
            <a:r>
              <a:rPr lang="pl-PL" sz="1350" dirty="0"/>
              <a:t>napis2 = "witaj"</a:t>
            </a:r>
          </a:p>
          <a:p>
            <a:r>
              <a:rPr lang="pl-PL" sz="1350" dirty="0"/>
              <a:t>napis 1 == napis2 # zwróci "True"</a:t>
            </a:r>
          </a:p>
        </p:txBody>
      </p:sp>
    </p:spTree>
    <p:extLst>
      <p:ext uri="{BB962C8B-B14F-4D97-AF65-F5344CB8AC3E}">
        <p14:creationId xmlns:p14="http://schemas.microsoft.com/office/powerpoint/2010/main" val="40733544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6893E18-B3A6-4B59-83D0-6AD35628A3CB}"/>
              </a:ext>
            </a:extLst>
          </p:cNvPr>
          <p:cNvSpPr>
            <a:spLocks noGrp="1"/>
          </p:cNvSpPr>
          <p:nvPr>
            <p:ph type="title"/>
          </p:nvPr>
        </p:nvSpPr>
        <p:spPr/>
        <p:txBody>
          <a:bodyPr/>
          <a:lstStyle/>
          <a:p>
            <a:r>
              <a:rPr lang="pl-PL" dirty="0"/>
              <a:t>Typ </a:t>
            </a:r>
            <a:r>
              <a:rPr lang="pl-PL" dirty="0" err="1"/>
              <a:t>bool</a:t>
            </a:r>
            <a:endParaRPr lang="pl-PL" dirty="0"/>
          </a:p>
        </p:txBody>
      </p:sp>
      <p:sp>
        <p:nvSpPr>
          <p:cNvPr id="4" name="pole tekstowe 3">
            <a:extLst>
              <a:ext uri="{FF2B5EF4-FFF2-40B4-BE49-F238E27FC236}">
                <a16:creationId xmlns:a16="http://schemas.microsoft.com/office/drawing/2014/main" id="{FACF09EF-8435-4CCC-9D00-9F35CF138983}"/>
              </a:ext>
            </a:extLst>
          </p:cNvPr>
          <p:cNvSpPr txBox="1"/>
          <p:nvPr/>
        </p:nvSpPr>
        <p:spPr>
          <a:xfrm>
            <a:off x="788041" y="1494148"/>
            <a:ext cx="6076251" cy="507831"/>
          </a:xfrm>
          <a:prstGeom prst="rect">
            <a:avLst/>
          </a:prstGeom>
          <a:noFill/>
        </p:spPr>
        <p:txBody>
          <a:bodyPr wrap="square">
            <a:spAutoFit/>
          </a:bodyPr>
          <a:lstStyle/>
          <a:p>
            <a:r>
              <a:rPr lang="pl-PL" sz="1350" dirty="0"/>
              <a:t>Typ logiczny </a:t>
            </a:r>
            <a:r>
              <a:rPr lang="pl-PL" sz="1350" dirty="0" err="1"/>
              <a:t>bool</a:t>
            </a:r>
            <a:r>
              <a:rPr lang="pl-PL" sz="1350" dirty="0"/>
              <a:t> to dwie stałe: True (w starszych wersjach </a:t>
            </a:r>
            <a:r>
              <a:rPr lang="pl-PL" sz="1350" dirty="0" err="1"/>
              <a:t>Pythona</a:t>
            </a:r>
            <a:r>
              <a:rPr lang="pl-PL" sz="1350" dirty="0"/>
              <a:t> równe 1) i </a:t>
            </a:r>
            <a:r>
              <a:rPr lang="pl-PL" sz="1350" dirty="0" err="1"/>
              <a:t>False</a:t>
            </a:r>
            <a:r>
              <a:rPr lang="pl-PL" sz="1350" dirty="0"/>
              <a:t> (w starszych wersjach </a:t>
            </a:r>
            <a:r>
              <a:rPr lang="pl-PL" sz="1350" dirty="0" err="1"/>
              <a:t>Pythona</a:t>
            </a:r>
            <a:r>
              <a:rPr lang="pl-PL" sz="1350" dirty="0"/>
              <a:t> równe równe 0). </a:t>
            </a:r>
          </a:p>
        </p:txBody>
      </p:sp>
      <p:sp>
        <p:nvSpPr>
          <p:cNvPr id="6" name="pole tekstowe 5">
            <a:extLst>
              <a:ext uri="{FF2B5EF4-FFF2-40B4-BE49-F238E27FC236}">
                <a16:creationId xmlns:a16="http://schemas.microsoft.com/office/drawing/2014/main" id="{295F72E2-D037-41E0-A0E0-DE8E28D63A70}"/>
              </a:ext>
            </a:extLst>
          </p:cNvPr>
          <p:cNvSpPr txBox="1"/>
          <p:nvPr/>
        </p:nvSpPr>
        <p:spPr>
          <a:xfrm>
            <a:off x="1108920" y="2125920"/>
            <a:ext cx="5509994" cy="2377574"/>
          </a:xfrm>
          <a:prstGeom prst="rect">
            <a:avLst/>
          </a:prstGeom>
          <a:noFill/>
        </p:spPr>
        <p:txBody>
          <a:bodyPr wrap="square">
            <a:spAutoFit/>
          </a:bodyPr>
          <a:lstStyle/>
          <a:p>
            <a:r>
              <a:rPr lang="pl-PL" sz="1350" dirty="0"/>
              <a:t> </a:t>
            </a:r>
            <a:r>
              <a:rPr lang="pl-PL" sz="1350" dirty="0" err="1"/>
              <a:t>Python</a:t>
            </a:r>
            <a:r>
              <a:rPr lang="pl-PL" sz="1350" dirty="0"/>
              <a:t> jako fałsz logiczny traktuje:</a:t>
            </a:r>
          </a:p>
          <a:p>
            <a:endParaRPr lang="pl-PL" sz="1350" dirty="0"/>
          </a:p>
          <a:p>
            <a:r>
              <a:rPr lang="pl-PL" sz="1350" dirty="0"/>
              <a:t>    liczbę zero (0, 0.0, 0e0, 0j, itp.),</a:t>
            </a:r>
          </a:p>
          <a:p>
            <a:r>
              <a:rPr lang="pl-PL" sz="1350" dirty="0"/>
              <a:t>    </a:t>
            </a:r>
            <a:r>
              <a:rPr lang="pl-PL" sz="1350" dirty="0" err="1"/>
              <a:t>False</a:t>
            </a:r>
            <a:r>
              <a:rPr lang="pl-PL" sz="1350" dirty="0"/>
              <a:t>,</a:t>
            </a:r>
          </a:p>
          <a:p>
            <a:r>
              <a:rPr lang="pl-PL" sz="1350" dirty="0"/>
              <a:t>    </a:t>
            </a:r>
            <a:r>
              <a:rPr lang="pl-PL" sz="1350" dirty="0" err="1"/>
              <a:t>None</a:t>
            </a:r>
            <a:r>
              <a:rPr lang="pl-PL" sz="1350" dirty="0"/>
              <a:t> (</a:t>
            </a:r>
            <a:r>
              <a:rPr lang="pl-PL" sz="1350" dirty="0" err="1"/>
              <a:t>null</a:t>
            </a:r>
            <a:r>
              <a:rPr lang="pl-PL" sz="1350" dirty="0"/>
              <a:t>),</a:t>
            </a:r>
          </a:p>
          <a:p>
            <a:r>
              <a:rPr lang="pl-PL" sz="1350" dirty="0"/>
              <a:t>    puste kolekcje (pusta lista, </a:t>
            </a:r>
            <a:r>
              <a:rPr lang="pl-PL" sz="1350" dirty="0" err="1"/>
              <a:t>tuple</a:t>
            </a:r>
            <a:r>
              <a:rPr lang="pl-PL" sz="1350" dirty="0"/>
              <a:t>, słownik, itp.),</a:t>
            </a:r>
          </a:p>
          <a:p>
            <a:r>
              <a:rPr lang="pl-PL" sz="1350" dirty="0"/>
              <a:t>    puste napisy,</a:t>
            </a:r>
          </a:p>
          <a:p>
            <a:r>
              <a:rPr lang="pl-PL" sz="1350" dirty="0"/>
              <a:t>    obiekty posiadające metodę __</a:t>
            </a:r>
            <a:r>
              <a:rPr lang="pl-PL" sz="1350" dirty="0" err="1"/>
              <a:t>nonzero</a:t>
            </a:r>
            <a:r>
              <a:rPr lang="pl-PL" sz="1350" dirty="0"/>
              <a:t>__(), jeśli zwraca ona </a:t>
            </a:r>
            <a:r>
              <a:rPr lang="pl-PL" sz="1350" dirty="0" err="1"/>
              <a:t>False</a:t>
            </a:r>
            <a:r>
              <a:rPr lang="pl-PL" sz="1350" dirty="0"/>
              <a:t> lub 0. </a:t>
            </a:r>
          </a:p>
          <a:p>
            <a:endParaRPr lang="pl-PL" sz="1350" dirty="0"/>
          </a:p>
          <a:p>
            <a:r>
              <a:rPr lang="pl-PL" sz="1350" dirty="0"/>
              <a:t>Wszystko inne jest prawdą logiczną. </a:t>
            </a:r>
          </a:p>
        </p:txBody>
      </p:sp>
    </p:spTree>
    <p:extLst>
      <p:ext uri="{BB962C8B-B14F-4D97-AF65-F5344CB8AC3E}">
        <p14:creationId xmlns:p14="http://schemas.microsoft.com/office/powerpoint/2010/main" val="37844486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2796E1E-4CAB-4140-A2D2-328B21994777}"/>
              </a:ext>
            </a:extLst>
          </p:cNvPr>
          <p:cNvSpPr>
            <a:spLocks noGrp="1"/>
          </p:cNvSpPr>
          <p:nvPr>
            <p:ph type="title"/>
          </p:nvPr>
        </p:nvSpPr>
        <p:spPr/>
        <p:txBody>
          <a:bodyPr/>
          <a:lstStyle/>
          <a:p>
            <a:r>
              <a:rPr lang="pl-PL" dirty="0"/>
              <a:t>Kolekcje</a:t>
            </a:r>
          </a:p>
        </p:txBody>
      </p:sp>
      <p:sp>
        <p:nvSpPr>
          <p:cNvPr id="3" name="pole tekstowe 2">
            <a:extLst>
              <a:ext uri="{FF2B5EF4-FFF2-40B4-BE49-F238E27FC236}">
                <a16:creationId xmlns:a16="http://schemas.microsoft.com/office/drawing/2014/main" id="{822DC9AE-AD09-4A62-9869-711F054DACE8}"/>
              </a:ext>
            </a:extLst>
          </p:cNvPr>
          <p:cNvSpPr txBox="1"/>
          <p:nvPr/>
        </p:nvSpPr>
        <p:spPr>
          <a:xfrm>
            <a:off x="1201723" y="1913878"/>
            <a:ext cx="4077050" cy="1338828"/>
          </a:xfrm>
          <a:prstGeom prst="rect">
            <a:avLst/>
          </a:prstGeom>
          <a:noFill/>
        </p:spPr>
        <p:txBody>
          <a:bodyPr wrap="square" rtlCol="0">
            <a:spAutoFit/>
          </a:bodyPr>
          <a:lstStyle/>
          <a:p>
            <a:r>
              <a:rPr lang="pl-PL" sz="1350" dirty="0" err="1"/>
              <a:t>Python</a:t>
            </a:r>
            <a:r>
              <a:rPr lang="pl-PL" sz="1350" dirty="0"/>
              <a:t> posiada cztery podstawowe kolekcje:</a:t>
            </a:r>
          </a:p>
          <a:p>
            <a:endParaRPr lang="pl-PL" sz="1350" dirty="0"/>
          </a:p>
          <a:p>
            <a:pPr marL="257175" indent="-257175">
              <a:buAutoNum type="arabicPeriod"/>
            </a:pPr>
            <a:r>
              <a:rPr lang="pl-PL" sz="1350" dirty="0"/>
              <a:t>Listy (list)</a:t>
            </a:r>
          </a:p>
          <a:p>
            <a:pPr marL="257175" indent="-257175">
              <a:buAutoNum type="arabicPeriod"/>
            </a:pPr>
            <a:r>
              <a:rPr lang="pl-PL" sz="1350" dirty="0" err="1"/>
              <a:t>Krotki</a:t>
            </a:r>
            <a:r>
              <a:rPr lang="pl-PL" sz="1350" dirty="0"/>
              <a:t> (</a:t>
            </a:r>
            <a:r>
              <a:rPr lang="pl-PL" sz="1350" dirty="0" err="1"/>
              <a:t>tuple</a:t>
            </a:r>
            <a:r>
              <a:rPr lang="pl-PL" sz="1350" dirty="0"/>
              <a:t>)</a:t>
            </a:r>
          </a:p>
          <a:p>
            <a:pPr marL="257175" indent="-257175">
              <a:buAutoNum type="arabicPeriod"/>
            </a:pPr>
            <a:r>
              <a:rPr lang="pl-PL" sz="1350" dirty="0"/>
              <a:t>Zbiory (set)</a:t>
            </a:r>
          </a:p>
          <a:p>
            <a:pPr marL="257175" indent="-257175">
              <a:buAutoNum type="arabicPeriod"/>
            </a:pPr>
            <a:r>
              <a:rPr lang="pl-PL" sz="1350" dirty="0"/>
              <a:t>Słowniki (</a:t>
            </a:r>
            <a:r>
              <a:rPr lang="pl-PL" sz="1350" dirty="0" err="1"/>
              <a:t>dictionary</a:t>
            </a:r>
            <a:r>
              <a:rPr lang="pl-PL" sz="1350" dirty="0"/>
              <a:t>)</a:t>
            </a:r>
          </a:p>
        </p:txBody>
      </p:sp>
      <p:sp>
        <p:nvSpPr>
          <p:cNvPr id="4" name="pole tekstowe 3">
            <a:extLst>
              <a:ext uri="{FF2B5EF4-FFF2-40B4-BE49-F238E27FC236}">
                <a16:creationId xmlns:a16="http://schemas.microsoft.com/office/drawing/2014/main" id="{BD52579D-AED4-440F-A611-6B87EC8ED7D6}"/>
              </a:ext>
            </a:extLst>
          </p:cNvPr>
          <p:cNvSpPr txBox="1"/>
          <p:nvPr/>
        </p:nvSpPr>
        <p:spPr>
          <a:xfrm>
            <a:off x="1333850" y="3586294"/>
            <a:ext cx="5996031" cy="715581"/>
          </a:xfrm>
          <a:prstGeom prst="rect">
            <a:avLst/>
          </a:prstGeom>
          <a:noFill/>
        </p:spPr>
        <p:txBody>
          <a:bodyPr wrap="square" rtlCol="0">
            <a:spAutoFit/>
          </a:bodyPr>
          <a:lstStyle/>
          <a:p>
            <a:r>
              <a:rPr lang="pl-PL" sz="1350" dirty="0"/>
              <a:t>Kolekcja to taki zestaw danych, który łączy w sobie inne dane lub zestawy danych. Kolekcja jest swoistym obiektem a inne dane traktuje również jako obiekty.</a:t>
            </a:r>
          </a:p>
        </p:txBody>
      </p:sp>
    </p:spTree>
    <p:extLst>
      <p:ext uri="{BB962C8B-B14F-4D97-AF65-F5344CB8AC3E}">
        <p14:creationId xmlns:p14="http://schemas.microsoft.com/office/powerpoint/2010/main" val="16296305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2DF8C8-12FA-45C8-952E-726428653520}"/>
              </a:ext>
            </a:extLst>
          </p:cNvPr>
          <p:cNvSpPr>
            <a:spLocks noGrp="1"/>
          </p:cNvSpPr>
          <p:nvPr>
            <p:ph type="title"/>
          </p:nvPr>
        </p:nvSpPr>
        <p:spPr/>
        <p:txBody>
          <a:bodyPr/>
          <a:lstStyle/>
          <a:p>
            <a:r>
              <a:rPr lang="pl-PL" dirty="0"/>
              <a:t>Lista (list)</a:t>
            </a:r>
          </a:p>
        </p:txBody>
      </p:sp>
      <p:sp>
        <p:nvSpPr>
          <p:cNvPr id="3" name="Symbol zastępczy daty 2">
            <a:extLst>
              <a:ext uri="{FF2B5EF4-FFF2-40B4-BE49-F238E27FC236}">
                <a16:creationId xmlns:a16="http://schemas.microsoft.com/office/drawing/2014/main" id="{756C261D-6907-4798-94F9-5F6FA88CB4EA}"/>
              </a:ext>
            </a:extLst>
          </p:cNvPr>
          <p:cNvSpPr>
            <a:spLocks noGrp="1"/>
          </p:cNvSpPr>
          <p:nvPr>
            <p:ph type="dt" sz="half" idx="10"/>
          </p:nvPr>
        </p:nvSpPr>
        <p:spPr/>
        <p:txBody>
          <a:bodyPr/>
          <a:lstStyle/>
          <a:p>
            <a:pPr rtl="0"/>
            <a:fld id="{98A70DB5-3B74-47E3-90B3-6FF4DAF5961C}" type="datetime1">
              <a:rPr lang="pl-PL" smtClean="0"/>
              <a:t>25.03.2024</a:t>
            </a:fld>
            <a:endParaRPr lang="en-US" dirty="0"/>
          </a:p>
        </p:txBody>
      </p:sp>
      <p:sp>
        <p:nvSpPr>
          <p:cNvPr id="5" name="pole tekstowe 4">
            <a:extLst>
              <a:ext uri="{FF2B5EF4-FFF2-40B4-BE49-F238E27FC236}">
                <a16:creationId xmlns:a16="http://schemas.microsoft.com/office/drawing/2014/main" id="{7D5C17AC-82CE-4A7F-8C72-BFF35C7C1847}"/>
              </a:ext>
            </a:extLst>
          </p:cNvPr>
          <p:cNvSpPr txBox="1"/>
          <p:nvPr/>
        </p:nvSpPr>
        <p:spPr>
          <a:xfrm>
            <a:off x="706455" y="1534792"/>
            <a:ext cx="7826928" cy="3416320"/>
          </a:xfrm>
          <a:prstGeom prst="rect">
            <a:avLst/>
          </a:prstGeom>
          <a:noFill/>
        </p:spPr>
        <p:txBody>
          <a:bodyPr wrap="square">
            <a:spAutoFit/>
          </a:bodyPr>
          <a:lstStyle/>
          <a:p>
            <a:r>
              <a:rPr lang="pl-PL" dirty="0"/>
              <a:t>Lista to najbardziej elastyczny typem obiektu uporządkowanej struktury danych.</a:t>
            </a:r>
          </a:p>
          <a:p>
            <a:r>
              <a:rPr lang="pl-PL" dirty="0"/>
              <a:t>Lista (list) w </a:t>
            </a:r>
            <a:r>
              <a:rPr lang="pl-PL" dirty="0" err="1"/>
              <a:t>Pythonie</a:t>
            </a:r>
            <a:r>
              <a:rPr lang="pl-PL" dirty="0"/>
              <a:t> cechuje się trzema podstawowymi charakterystykami:</a:t>
            </a:r>
          </a:p>
          <a:p>
            <a:pPr marL="257175" indent="-257175">
              <a:buFont typeface="Arial" panose="020B0604020202020204" pitchFamily="34" charset="0"/>
              <a:buChar char="•"/>
            </a:pPr>
            <a:r>
              <a:rPr lang="pl-PL" dirty="0"/>
              <a:t>jest tzw. </a:t>
            </a:r>
            <a:r>
              <a:rPr lang="pl-PL" dirty="0" err="1"/>
              <a:t>container</a:t>
            </a:r>
            <a:r>
              <a:rPr lang="pl-PL" dirty="0"/>
              <a:t> </a:t>
            </a:r>
            <a:r>
              <a:rPr lang="pl-PL" dirty="0" err="1"/>
              <a:t>sequence</a:t>
            </a:r>
            <a:r>
              <a:rPr lang="pl-PL" dirty="0"/>
              <a:t>, czyli może przechowywać elementy różnego typu:</a:t>
            </a:r>
          </a:p>
          <a:p>
            <a:endParaRPr lang="pl-PL" dirty="0"/>
          </a:p>
          <a:p>
            <a:r>
              <a:rPr lang="pl-PL" dirty="0"/>
              <a:t>Elementy listy mogą reprezentować różne typy danych:</a:t>
            </a:r>
          </a:p>
          <a:p>
            <a:pPr marL="214313" indent="-214313">
              <a:buFont typeface="Arial" panose="020B0604020202020204" pitchFamily="34" charset="0"/>
              <a:buChar char="•"/>
            </a:pPr>
            <a:r>
              <a:rPr lang="pl-PL" dirty="0"/>
              <a:t>Liczby</a:t>
            </a:r>
          </a:p>
          <a:p>
            <a:pPr marL="214313" indent="-214313">
              <a:buFont typeface="Arial" panose="020B0604020202020204" pitchFamily="34" charset="0"/>
              <a:buChar char="•"/>
            </a:pPr>
            <a:r>
              <a:rPr lang="pl-PL" dirty="0"/>
              <a:t>Łańcuchy znaków</a:t>
            </a:r>
          </a:p>
          <a:p>
            <a:pPr marL="214313" indent="-214313">
              <a:buFont typeface="Arial" panose="020B0604020202020204" pitchFamily="34" charset="0"/>
              <a:buChar char="•"/>
            </a:pPr>
            <a:r>
              <a:rPr lang="pl-PL" dirty="0"/>
              <a:t>Wartości </a:t>
            </a:r>
            <a:r>
              <a:rPr lang="pl-PL" dirty="0" err="1"/>
              <a:t>bool</a:t>
            </a:r>
            <a:endParaRPr lang="pl-PL" dirty="0"/>
          </a:p>
          <a:p>
            <a:pPr marL="214313" indent="-214313">
              <a:buFont typeface="Arial" panose="020B0604020202020204" pitchFamily="34" charset="0"/>
              <a:buChar char="•"/>
            </a:pPr>
            <a:r>
              <a:rPr lang="pl-PL" dirty="0"/>
              <a:t>Wielokrotnie zagnieżdżone listy.</a:t>
            </a:r>
          </a:p>
        </p:txBody>
      </p:sp>
    </p:spTree>
    <p:extLst>
      <p:ext uri="{BB962C8B-B14F-4D97-AF65-F5344CB8AC3E}">
        <p14:creationId xmlns:p14="http://schemas.microsoft.com/office/powerpoint/2010/main" val="23941608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EEB5B1F-F640-4DFE-96B1-A58B39B29B7E}"/>
              </a:ext>
            </a:extLst>
          </p:cNvPr>
          <p:cNvSpPr>
            <a:spLocks noGrp="1"/>
          </p:cNvSpPr>
          <p:nvPr>
            <p:ph type="title"/>
          </p:nvPr>
        </p:nvSpPr>
        <p:spPr/>
        <p:txBody>
          <a:bodyPr/>
          <a:lstStyle/>
          <a:p>
            <a:r>
              <a:rPr lang="pl-PL" dirty="0"/>
              <a:t>Lista</a:t>
            </a:r>
          </a:p>
        </p:txBody>
      </p:sp>
      <p:sp>
        <p:nvSpPr>
          <p:cNvPr id="4" name="pole tekstowe 3">
            <a:extLst>
              <a:ext uri="{FF2B5EF4-FFF2-40B4-BE49-F238E27FC236}">
                <a16:creationId xmlns:a16="http://schemas.microsoft.com/office/drawing/2014/main" id="{4EB8AEBB-436D-4331-BC7F-FE6B909E475D}"/>
              </a:ext>
            </a:extLst>
          </p:cNvPr>
          <p:cNvSpPr txBox="1"/>
          <p:nvPr/>
        </p:nvSpPr>
        <p:spPr>
          <a:xfrm>
            <a:off x="918595" y="1427172"/>
            <a:ext cx="5918957" cy="1546577"/>
          </a:xfrm>
          <a:prstGeom prst="rect">
            <a:avLst/>
          </a:prstGeom>
          <a:noFill/>
        </p:spPr>
        <p:txBody>
          <a:bodyPr wrap="square">
            <a:spAutoFit/>
          </a:bodyPr>
          <a:lstStyle/>
          <a:p>
            <a:pPr marL="214313" indent="-214313">
              <a:buFont typeface="Arial" panose="020B0604020202020204" pitchFamily="34" charset="0"/>
              <a:buChar char="•"/>
            </a:pPr>
            <a:r>
              <a:rPr lang="pl-PL" sz="1350" dirty="0"/>
              <a:t>jest strukturą </a:t>
            </a:r>
            <a:r>
              <a:rPr lang="pl-PL" sz="1350" dirty="0" err="1"/>
              <a:t>mutowalną</a:t>
            </a:r>
            <a:r>
              <a:rPr lang="pl-PL" sz="1350" dirty="0"/>
              <a:t>, czyli możemy do niej elementy dodawać, odejmować, zmieniać ich wartość lub kolejność itp. bez tworzenia nowego obiektu,</a:t>
            </a:r>
          </a:p>
          <a:p>
            <a:r>
              <a:rPr lang="pl-PL" sz="1350" dirty="0"/>
              <a:t>    </a:t>
            </a:r>
          </a:p>
          <a:p>
            <a:pPr marL="214313" indent="-214313">
              <a:buFont typeface="Arial" panose="020B0604020202020204" pitchFamily="34" charset="0"/>
              <a:buChar char="•"/>
            </a:pPr>
            <a:r>
              <a:rPr lang="pl-PL" sz="1350" dirty="0"/>
              <a:t>gwarantuje nam zachowanie kolejności elementów, w jakiej zostały one dodane do listy (chyba że sami jawnie zmienimy ich kolejność, np. w wyniku sortowania czy odwrócenia listy).</a:t>
            </a:r>
          </a:p>
        </p:txBody>
      </p:sp>
      <p:sp>
        <p:nvSpPr>
          <p:cNvPr id="6" name="pole tekstowe 5">
            <a:extLst>
              <a:ext uri="{FF2B5EF4-FFF2-40B4-BE49-F238E27FC236}">
                <a16:creationId xmlns:a16="http://schemas.microsoft.com/office/drawing/2014/main" id="{76FD1C28-F9B7-4470-8FE1-D82EC2C06436}"/>
              </a:ext>
            </a:extLst>
          </p:cNvPr>
          <p:cNvSpPr txBox="1"/>
          <p:nvPr/>
        </p:nvSpPr>
        <p:spPr>
          <a:xfrm>
            <a:off x="918595" y="3362673"/>
            <a:ext cx="6147033" cy="923330"/>
          </a:xfrm>
          <a:prstGeom prst="rect">
            <a:avLst/>
          </a:prstGeom>
          <a:noFill/>
        </p:spPr>
        <p:txBody>
          <a:bodyPr wrap="square">
            <a:spAutoFit/>
          </a:bodyPr>
          <a:lstStyle/>
          <a:p>
            <a:r>
              <a:rPr lang="pl-PL" sz="1350" dirty="0"/>
              <a:t>Lista nie przechowuje wartości swoich elementów fizycznie w obrębie swojej przestrzeni w pamięci (w przeciwieństwie, na przykład, do sekwencji </a:t>
            </a:r>
            <a:r>
              <a:rPr lang="pl-PL" sz="1350" dirty="0" err="1"/>
              <a:t>bytes</a:t>
            </a:r>
            <a:r>
              <a:rPr lang="pl-PL" sz="1350" dirty="0"/>
              <a:t> czy </a:t>
            </a:r>
            <a:r>
              <a:rPr lang="pl-PL" sz="1350" dirty="0" err="1"/>
              <a:t>array</a:t>
            </a:r>
            <a:r>
              <a:rPr lang="pl-PL" sz="1350" dirty="0"/>
              <a:t>), a jedynie posiada referencję do każdego z obiektów, będących jej elementami.</a:t>
            </a:r>
          </a:p>
        </p:txBody>
      </p:sp>
    </p:spTree>
    <p:extLst>
      <p:ext uri="{BB962C8B-B14F-4D97-AF65-F5344CB8AC3E}">
        <p14:creationId xmlns:p14="http://schemas.microsoft.com/office/powerpoint/2010/main" val="628148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7E6B9B9-3A6B-2465-6D97-CDB280B866A8}"/>
              </a:ext>
            </a:extLst>
          </p:cNvPr>
          <p:cNvSpPr>
            <a:spLocks noGrp="1"/>
          </p:cNvSpPr>
          <p:nvPr>
            <p:ph type="body" sz="quarter" idx="25"/>
          </p:nvPr>
        </p:nvSpPr>
        <p:spPr/>
        <p:txBody>
          <a:bodyPr/>
          <a:lstStyle/>
          <a:p>
            <a:endParaRPr lang="pl-PL"/>
          </a:p>
        </p:txBody>
      </p:sp>
      <p:sp>
        <p:nvSpPr>
          <p:cNvPr id="4" name="pole tekstowe 3">
            <a:extLst>
              <a:ext uri="{FF2B5EF4-FFF2-40B4-BE49-F238E27FC236}">
                <a16:creationId xmlns:a16="http://schemas.microsoft.com/office/drawing/2014/main" id="{E8550D0E-6906-E208-95BC-012BDDA8F6BB}"/>
              </a:ext>
            </a:extLst>
          </p:cNvPr>
          <p:cNvSpPr txBox="1"/>
          <p:nvPr/>
        </p:nvSpPr>
        <p:spPr>
          <a:xfrm>
            <a:off x="2286000" y="990100"/>
            <a:ext cx="4572000" cy="3166764"/>
          </a:xfrm>
          <a:prstGeom prst="rect">
            <a:avLst/>
          </a:prstGeom>
          <a:noFill/>
        </p:spPr>
        <p:txBody>
          <a:bodyPr wrap="square">
            <a:spAutoFit/>
          </a:bodyPr>
          <a:lstStyle/>
          <a:p>
            <a:pPr>
              <a:lnSpc>
                <a:spcPct val="107000"/>
              </a:lnSpc>
              <a:spcAft>
                <a:spcPts val="800"/>
              </a:spcAf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Biblioteka </a:t>
            </a: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pandas</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Wstęp do </a:t>
            </a: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pandas</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Tworzenie struktur: Series, </a:t>
            </a: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DataFrame</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Podstawowe Funkcjonalności</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Operacje I/O</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Indeksowanie i selekcjonowanie danych</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Zaawansowane </a:t>
            </a: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opracje</a:t>
            </a: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 na </a:t>
            </a: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danch</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Przekształcenia</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393261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915D109-12B1-4E29-BFA1-1AF4C9EA0B1F}"/>
              </a:ext>
            </a:extLst>
          </p:cNvPr>
          <p:cNvSpPr>
            <a:spLocks noGrp="1"/>
          </p:cNvSpPr>
          <p:nvPr>
            <p:ph type="title"/>
          </p:nvPr>
        </p:nvSpPr>
        <p:spPr/>
        <p:txBody>
          <a:bodyPr/>
          <a:lstStyle/>
          <a:p>
            <a:r>
              <a:rPr lang="pl-PL" dirty="0"/>
              <a:t>Inicjalizacja listy</a:t>
            </a:r>
          </a:p>
        </p:txBody>
      </p:sp>
      <p:sp>
        <p:nvSpPr>
          <p:cNvPr id="4" name="pole tekstowe 3">
            <a:extLst>
              <a:ext uri="{FF2B5EF4-FFF2-40B4-BE49-F238E27FC236}">
                <a16:creationId xmlns:a16="http://schemas.microsoft.com/office/drawing/2014/main" id="{3E04C5ED-7D51-449F-920C-9CF4CAD85E11}"/>
              </a:ext>
            </a:extLst>
          </p:cNvPr>
          <p:cNvSpPr txBox="1"/>
          <p:nvPr/>
        </p:nvSpPr>
        <p:spPr>
          <a:xfrm>
            <a:off x="628651" y="2121626"/>
            <a:ext cx="7670159" cy="1338828"/>
          </a:xfrm>
          <a:prstGeom prst="rect">
            <a:avLst/>
          </a:prstGeom>
          <a:noFill/>
        </p:spPr>
        <p:txBody>
          <a:bodyPr wrap="square">
            <a:spAutoFit/>
          </a:bodyPr>
          <a:lstStyle/>
          <a:p>
            <a:r>
              <a:rPr lang="pl-PL" sz="1350" dirty="0"/>
              <a:t>Listę tworzymy używając tzw. literału listy, czyli po prostu nawiasów kwadratowych: [ ], w środku podając kolejne elementy po przecinku:</a:t>
            </a:r>
          </a:p>
          <a:p>
            <a:endParaRPr lang="pl-PL" sz="1350" dirty="0"/>
          </a:p>
          <a:p>
            <a:r>
              <a:rPr lang="pl-PL" sz="1350" dirty="0"/>
              <a:t>samochody = ["bmw", "audi", "mercedes", "toyota", "nissan"]</a:t>
            </a:r>
          </a:p>
          <a:p>
            <a:endParaRPr lang="pl-PL" sz="1350" dirty="0"/>
          </a:p>
          <a:p>
            <a:r>
              <a:rPr lang="pl-PL" sz="1350" dirty="0"/>
              <a:t>Liczby = ["34", "122", "111", "1.988", "0"]</a:t>
            </a:r>
          </a:p>
        </p:txBody>
      </p:sp>
    </p:spTree>
    <p:extLst>
      <p:ext uri="{BB962C8B-B14F-4D97-AF65-F5344CB8AC3E}">
        <p14:creationId xmlns:p14="http://schemas.microsoft.com/office/powerpoint/2010/main" val="41582214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2118E5D-0B88-47D8-8529-6E430CE739DE}"/>
              </a:ext>
            </a:extLst>
          </p:cNvPr>
          <p:cNvSpPr>
            <a:spLocks noGrp="1"/>
          </p:cNvSpPr>
          <p:nvPr>
            <p:ph type="title"/>
          </p:nvPr>
        </p:nvSpPr>
        <p:spPr/>
        <p:txBody>
          <a:bodyPr/>
          <a:lstStyle/>
          <a:p>
            <a:r>
              <a:rPr lang="pl-PL" dirty="0"/>
              <a:t>Podstawowe operacje na listach</a:t>
            </a:r>
          </a:p>
        </p:txBody>
      </p:sp>
      <p:sp>
        <p:nvSpPr>
          <p:cNvPr id="3" name="pole tekstowe 2">
            <a:extLst>
              <a:ext uri="{FF2B5EF4-FFF2-40B4-BE49-F238E27FC236}">
                <a16:creationId xmlns:a16="http://schemas.microsoft.com/office/drawing/2014/main" id="{18BF41E7-B1A6-4FE3-BC4D-5FB1FEB77A6E}"/>
              </a:ext>
            </a:extLst>
          </p:cNvPr>
          <p:cNvSpPr txBox="1"/>
          <p:nvPr/>
        </p:nvSpPr>
        <p:spPr>
          <a:xfrm>
            <a:off x="811635" y="1082179"/>
            <a:ext cx="6442745" cy="2377574"/>
          </a:xfrm>
          <a:prstGeom prst="rect">
            <a:avLst/>
          </a:prstGeom>
          <a:noFill/>
        </p:spPr>
        <p:txBody>
          <a:bodyPr wrap="square" rtlCol="0">
            <a:spAutoFit/>
          </a:bodyPr>
          <a:lstStyle/>
          <a:p>
            <a:r>
              <a:rPr lang="pl-PL" sz="1350" dirty="0"/>
              <a:t>Operacje na listach wykonujemy z pomocą odpowiednich funkcji:</a:t>
            </a:r>
          </a:p>
          <a:p>
            <a:endParaRPr lang="pl-PL" sz="1350" dirty="0"/>
          </a:p>
          <a:p>
            <a:r>
              <a:rPr lang="pl-PL" sz="1350" dirty="0" err="1"/>
              <a:t>lista.append</a:t>
            </a:r>
            <a:r>
              <a:rPr lang="pl-PL" sz="1350" dirty="0"/>
              <a:t>(„nazwa”) – dodawanie elementu do listy na pierwszej wolnej pozycji</a:t>
            </a:r>
          </a:p>
          <a:p>
            <a:endParaRPr lang="pl-PL" sz="1350" dirty="0"/>
          </a:p>
          <a:p>
            <a:r>
              <a:rPr lang="pl-PL" sz="1350" dirty="0" err="1"/>
              <a:t>lista.sort</a:t>
            </a:r>
            <a:r>
              <a:rPr lang="pl-PL" sz="1350" dirty="0"/>
              <a:t>()   - sortowanie listy od A do Z</a:t>
            </a:r>
          </a:p>
          <a:p>
            <a:endParaRPr lang="pl-PL" sz="1350" dirty="0"/>
          </a:p>
          <a:p>
            <a:r>
              <a:rPr lang="pl-PL" sz="1350" dirty="0" err="1"/>
              <a:t>lista.reverse</a:t>
            </a:r>
            <a:r>
              <a:rPr lang="pl-PL" sz="1350" dirty="0"/>
              <a:t>() lub </a:t>
            </a:r>
            <a:r>
              <a:rPr lang="pl-PL" sz="1350" dirty="0" err="1"/>
              <a:t>lista.sort</a:t>
            </a:r>
            <a:r>
              <a:rPr lang="pl-PL" sz="1350" dirty="0"/>
              <a:t>(</a:t>
            </a:r>
            <a:r>
              <a:rPr lang="pl-PL" sz="1350" dirty="0" err="1"/>
              <a:t>reverse</a:t>
            </a:r>
            <a:r>
              <a:rPr lang="pl-PL" sz="1350" dirty="0"/>
              <a:t>=True) – sortowanie listy od Z do A</a:t>
            </a:r>
          </a:p>
          <a:p>
            <a:endParaRPr lang="pl-PL" sz="1350" dirty="0"/>
          </a:p>
          <a:p>
            <a:r>
              <a:rPr lang="pl-PL" sz="1350" dirty="0" err="1"/>
              <a:t>liczby.remove</a:t>
            </a:r>
            <a:r>
              <a:rPr lang="pl-PL" sz="1350" dirty="0"/>
              <a:t>(0)  - usunięcie elementu o wartości 0 z listy o nazwie liczby</a:t>
            </a:r>
          </a:p>
          <a:p>
            <a:endParaRPr lang="pl-PL" sz="1350" dirty="0"/>
          </a:p>
          <a:p>
            <a:r>
              <a:rPr lang="pl-PL" sz="1350" dirty="0"/>
              <a:t>Łączenie ze sobą tablic:</a:t>
            </a:r>
          </a:p>
        </p:txBody>
      </p:sp>
      <p:pic>
        <p:nvPicPr>
          <p:cNvPr id="5" name="Obraz 4" descr="Obraz zawierający tekst, zrzut ekranu, monitor, komputer&#10;&#10;Opis wygenerowany automatycznie">
            <a:extLst>
              <a:ext uri="{FF2B5EF4-FFF2-40B4-BE49-F238E27FC236}">
                <a16:creationId xmlns:a16="http://schemas.microsoft.com/office/drawing/2014/main" id="{85F08663-7BD6-43D3-8AFC-C55661E5D96B}"/>
              </a:ext>
            </a:extLst>
          </p:cNvPr>
          <p:cNvPicPr>
            <a:picLocks noChangeAspect="1"/>
          </p:cNvPicPr>
          <p:nvPr/>
        </p:nvPicPr>
        <p:blipFill rotWithShape="1">
          <a:blip r:embed="rId2"/>
          <a:srcRect l="15413" t="59051" r="52660" b="17830"/>
          <a:stretch/>
        </p:blipFill>
        <p:spPr>
          <a:xfrm>
            <a:off x="1371600" y="3436670"/>
            <a:ext cx="3814124" cy="1496057"/>
          </a:xfrm>
          <a:prstGeom prst="rect">
            <a:avLst/>
          </a:prstGeom>
        </p:spPr>
      </p:pic>
    </p:spTree>
    <p:extLst>
      <p:ext uri="{BB962C8B-B14F-4D97-AF65-F5344CB8AC3E}">
        <p14:creationId xmlns:p14="http://schemas.microsoft.com/office/powerpoint/2010/main" val="25297481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B021E77-4275-4DD4-8306-011ACEEADFB6}"/>
              </a:ext>
            </a:extLst>
          </p:cNvPr>
          <p:cNvSpPr>
            <a:spLocks noGrp="1"/>
          </p:cNvSpPr>
          <p:nvPr>
            <p:ph type="title"/>
          </p:nvPr>
        </p:nvSpPr>
        <p:spPr/>
        <p:txBody>
          <a:bodyPr/>
          <a:lstStyle/>
          <a:p>
            <a:r>
              <a:rPr lang="pl-PL" dirty="0"/>
              <a:t>Dostęp do elementów</a:t>
            </a:r>
          </a:p>
        </p:txBody>
      </p:sp>
      <p:sp>
        <p:nvSpPr>
          <p:cNvPr id="4" name="pole tekstowe 3">
            <a:extLst>
              <a:ext uri="{FF2B5EF4-FFF2-40B4-BE49-F238E27FC236}">
                <a16:creationId xmlns:a16="http://schemas.microsoft.com/office/drawing/2014/main" id="{8FB7618C-C11C-495F-A5DC-089CE6238F7A}"/>
              </a:ext>
            </a:extLst>
          </p:cNvPr>
          <p:cNvSpPr txBox="1"/>
          <p:nvPr/>
        </p:nvSpPr>
        <p:spPr>
          <a:xfrm>
            <a:off x="1069596" y="1877842"/>
            <a:ext cx="5977157" cy="715581"/>
          </a:xfrm>
          <a:prstGeom prst="rect">
            <a:avLst/>
          </a:prstGeom>
          <a:noFill/>
        </p:spPr>
        <p:txBody>
          <a:bodyPr wrap="square">
            <a:spAutoFit/>
          </a:bodyPr>
          <a:lstStyle/>
          <a:p>
            <a:r>
              <a:rPr lang="pl-PL" sz="1350" dirty="0"/>
              <a:t>Do elementów listy odwołujemy się za pomocą ich indeksów. W </a:t>
            </a:r>
            <a:r>
              <a:rPr lang="pl-PL" sz="1350" dirty="0" err="1"/>
              <a:t>Pythonie</a:t>
            </a:r>
            <a:r>
              <a:rPr lang="pl-PL" sz="1350" dirty="0"/>
              <a:t>, tak jak w większości prawilnych języków programowania, elementy indeksowane są od zera.</a:t>
            </a:r>
          </a:p>
        </p:txBody>
      </p:sp>
      <p:sp>
        <p:nvSpPr>
          <p:cNvPr id="5" name="pole tekstowe 4">
            <a:extLst>
              <a:ext uri="{FF2B5EF4-FFF2-40B4-BE49-F238E27FC236}">
                <a16:creationId xmlns:a16="http://schemas.microsoft.com/office/drawing/2014/main" id="{B22538E1-ADB1-4F98-B8D2-0A35FCD97F9D}"/>
              </a:ext>
            </a:extLst>
          </p:cNvPr>
          <p:cNvSpPr txBox="1"/>
          <p:nvPr/>
        </p:nvSpPr>
        <p:spPr>
          <a:xfrm>
            <a:off x="1069597" y="2762076"/>
            <a:ext cx="5423483" cy="1131079"/>
          </a:xfrm>
          <a:prstGeom prst="rect">
            <a:avLst/>
          </a:prstGeom>
          <a:noFill/>
        </p:spPr>
        <p:txBody>
          <a:bodyPr wrap="square" rtlCol="0">
            <a:spAutoFit/>
          </a:bodyPr>
          <a:lstStyle/>
          <a:p>
            <a:r>
              <a:rPr lang="pl-PL" sz="1350" dirty="0"/>
              <a:t>Pierwszy element listy to lista[0]</a:t>
            </a:r>
          </a:p>
          <a:p>
            <a:endParaRPr lang="pl-PL" sz="1350" dirty="0"/>
          </a:p>
          <a:p>
            <a:r>
              <a:rPr lang="pl-PL" sz="1350" dirty="0"/>
              <a:t>Trzydziesty element listy to lista[29]</a:t>
            </a:r>
          </a:p>
          <a:p>
            <a:endParaRPr lang="pl-PL" sz="1350" dirty="0"/>
          </a:p>
          <a:p>
            <a:r>
              <a:rPr lang="pl-PL" sz="1350" dirty="0"/>
              <a:t>Ostatni element listy to lista[-1]</a:t>
            </a:r>
          </a:p>
        </p:txBody>
      </p:sp>
    </p:spTree>
    <p:extLst>
      <p:ext uri="{BB962C8B-B14F-4D97-AF65-F5344CB8AC3E}">
        <p14:creationId xmlns:p14="http://schemas.microsoft.com/office/powerpoint/2010/main" val="6709399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C3C095E-8DDF-472C-9F52-526526C6D6B7}"/>
              </a:ext>
            </a:extLst>
          </p:cNvPr>
          <p:cNvSpPr>
            <a:spLocks noGrp="1"/>
          </p:cNvSpPr>
          <p:nvPr>
            <p:ph type="title"/>
          </p:nvPr>
        </p:nvSpPr>
        <p:spPr/>
        <p:txBody>
          <a:bodyPr/>
          <a:lstStyle/>
          <a:p>
            <a:r>
              <a:rPr lang="pl-PL" dirty="0"/>
              <a:t>Wyświetlanie cykliczne elementów z listy</a:t>
            </a:r>
          </a:p>
        </p:txBody>
      </p:sp>
      <p:sp>
        <p:nvSpPr>
          <p:cNvPr id="5" name="pole tekstowe 4">
            <a:extLst>
              <a:ext uri="{FF2B5EF4-FFF2-40B4-BE49-F238E27FC236}">
                <a16:creationId xmlns:a16="http://schemas.microsoft.com/office/drawing/2014/main" id="{1551E159-865F-4BD1-BC91-54326B0550BF}"/>
              </a:ext>
            </a:extLst>
          </p:cNvPr>
          <p:cNvSpPr txBox="1"/>
          <p:nvPr/>
        </p:nvSpPr>
        <p:spPr>
          <a:xfrm>
            <a:off x="1300818" y="3535960"/>
            <a:ext cx="5947270" cy="923330"/>
          </a:xfrm>
          <a:prstGeom prst="rect">
            <a:avLst/>
          </a:prstGeom>
          <a:noFill/>
        </p:spPr>
        <p:txBody>
          <a:bodyPr wrap="square" rtlCol="0">
            <a:spAutoFit/>
          </a:bodyPr>
          <a:lstStyle/>
          <a:p>
            <a:r>
              <a:rPr lang="pl-PL" sz="1350" dirty="0"/>
              <a:t>Najszybciej elementy listy wyświetlimy za pomocą pętli typu for, gdzie wartość x jest pojedynczym elementem listy a owoce jest zadeklarowaną listą.</a:t>
            </a:r>
          </a:p>
          <a:p>
            <a:r>
              <a:rPr lang="pl-PL" sz="1350" dirty="0"/>
              <a:t>Instrukcja jest wykonywana aż do ostatniego istniejącego elementu.</a:t>
            </a:r>
          </a:p>
        </p:txBody>
      </p:sp>
      <p:pic>
        <p:nvPicPr>
          <p:cNvPr id="6" name="Obraz 5" descr="Obraz zawierający tekst&#10;&#10;Opis wygenerowany automatycznie">
            <a:extLst>
              <a:ext uri="{FF2B5EF4-FFF2-40B4-BE49-F238E27FC236}">
                <a16:creationId xmlns:a16="http://schemas.microsoft.com/office/drawing/2014/main" id="{DD3BEE42-DC25-4446-90D7-BFB449BF757D}"/>
              </a:ext>
            </a:extLst>
          </p:cNvPr>
          <p:cNvPicPr>
            <a:picLocks noChangeAspect="1"/>
          </p:cNvPicPr>
          <p:nvPr/>
        </p:nvPicPr>
        <p:blipFill rotWithShape="1">
          <a:blip r:embed="rId2"/>
          <a:srcRect l="15688" t="50000" r="53762" b="18084"/>
          <a:stretch/>
        </p:blipFill>
        <p:spPr>
          <a:xfrm>
            <a:off x="1300818" y="1187566"/>
            <a:ext cx="3816440" cy="2159641"/>
          </a:xfrm>
          <a:prstGeom prst="rect">
            <a:avLst/>
          </a:prstGeom>
        </p:spPr>
      </p:pic>
    </p:spTree>
    <p:extLst>
      <p:ext uri="{BB962C8B-B14F-4D97-AF65-F5344CB8AC3E}">
        <p14:creationId xmlns:p14="http://schemas.microsoft.com/office/powerpoint/2010/main" val="41448842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325D10F-915E-47EA-A3CA-BFF9947820AA}"/>
              </a:ext>
            </a:extLst>
          </p:cNvPr>
          <p:cNvSpPr>
            <a:spLocks noGrp="1"/>
          </p:cNvSpPr>
          <p:nvPr>
            <p:ph type="title"/>
          </p:nvPr>
        </p:nvSpPr>
        <p:spPr/>
        <p:txBody>
          <a:bodyPr/>
          <a:lstStyle/>
          <a:p>
            <a:r>
              <a:rPr lang="pl-PL" dirty="0"/>
              <a:t>KROTKA(TUPLE)</a:t>
            </a:r>
          </a:p>
        </p:txBody>
      </p:sp>
      <p:sp>
        <p:nvSpPr>
          <p:cNvPr id="5" name="pole tekstowe 4">
            <a:extLst>
              <a:ext uri="{FF2B5EF4-FFF2-40B4-BE49-F238E27FC236}">
                <a16:creationId xmlns:a16="http://schemas.microsoft.com/office/drawing/2014/main" id="{5813B22A-C188-4DC6-B567-6402DFE6BC46}"/>
              </a:ext>
            </a:extLst>
          </p:cNvPr>
          <p:cNvSpPr txBox="1"/>
          <p:nvPr/>
        </p:nvSpPr>
        <p:spPr>
          <a:xfrm>
            <a:off x="929867" y="1432421"/>
            <a:ext cx="7284266" cy="3693319"/>
          </a:xfrm>
          <a:prstGeom prst="rect">
            <a:avLst/>
          </a:prstGeom>
          <a:noFill/>
        </p:spPr>
        <p:txBody>
          <a:bodyPr wrap="square">
            <a:spAutoFit/>
          </a:bodyPr>
          <a:lstStyle/>
          <a:p>
            <a:r>
              <a:rPr lang="pl-PL" dirty="0" err="1"/>
              <a:t>Krotka</a:t>
            </a:r>
            <a:r>
              <a:rPr lang="pl-PL" dirty="0"/>
              <a:t> jest to kolekcja która odwzorowuje pewien podzbiór iloczynu kartezjańskiego zbiorów, co w praktyce oznacza że jest to rekord tabeli bazy danych lub po prostu wiersz w tabeli. </a:t>
            </a:r>
            <a:r>
              <a:rPr lang="pl-PL" dirty="0" err="1"/>
              <a:t>Krotka</a:t>
            </a:r>
            <a:r>
              <a:rPr lang="pl-PL" dirty="0"/>
              <a:t> jest kolekcją uporządkowaną. </a:t>
            </a:r>
          </a:p>
          <a:p>
            <a:endParaRPr lang="pl-PL" dirty="0"/>
          </a:p>
          <a:p>
            <a:r>
              <a:rPr lang="pl-PL" dirty="0" err="1"/>
              <a:t>Krotki</a:t>
            </a:r>
            <a:r>
              <a:rPr lang="pl-PL" dirty="0"/>
              <a:t> przechowują stałe wartości o różnych typach danych – nie można zmodyfikować żadnego elementu.</a:t>
            </a:r>
          </a:p>
          <a:p>
            <a:endParaRPr lang="pl-PL" dirty="0"/>
          </a:p>
          <a:p>
            <a:r>
              <a:rPr lang="pl-PL" dirty="0" err="1"/>
              <a:t>Krotka</a:t>
            </a:r>
            <a:r>
              <a:rPr lang="pl-PL" dirty="0"/>
              <a:t> w ogólnym ujęciu jest listą, której nie da się zmodyfikować – czyli listą </a:t>
            </a:r>
            <a:r>
              <a:rPr lang="pl-PL" dirty="0" err="1"/>
              <a:t>niemutowalną</a:t>
            </a:r>
            <a:r>
              <a:rPr lang="pl-PL" dirty="0"/>
              <a:t>.</a:t>
            </a:r>
          </a:p>
          <a:p>
            <a:endParaRPr lang="pl-PL" dirty="0"/>
          </a:p>
          <a:p>
            <a:r>
              <a:rPr lang="pl-PL" dirty="0"/>
              <a:t>Odczyt elementu podobnie jak w przypadku listy wymaga podania jego indeksu liczbowego. </a:t>
            </a:r>
          </a:p>
        </p:txBody>
      </p:sp>
    </p:spTree>
    <p:extLst>
      <p:ext uri="{BB962C8B-B14F-4D97-AF65-F5344CB8AC3E}">
        <p14:creationId xmlns:p14="http://schemas.microsoft.com/office/powerpoint/2010/main" val="16446782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F643398-6752-4C19-A471-8721819B2E1F}"/>
              </a:ext>
            </a:extLst>
          </p:cNvPr>
          <p:cNvSpPr>
            <a:spLocks noGrp="1"/>
          </p:cNvSpPr>
          <p:nvPr>
            <p:ph type="title"/>
          </p:nvPr>
        </p:nvSpPr>
        <p:spPr/>
        <p:txBody>
          <a:bodyPr/>
          <a:lstStyle/>
          <a:p>
            <a:r>
              <a:rPr lang="pl-PL" dirty="0"/>
              <a:t>Tworzenie </a:t>
            </a:r>
            <a:r>
              <a:rPr lang="pl-PL" dirty="0" err="1"/>
              <a:t>krotki</a:t>
            </a:r>
            <a:r>
              <a:rPr lang="pl-PL" dirty="0"/>
              <a:t> (</a:t>
            </a:r>
            <a:r>
              <a:rPr lang="pl-PL" dirty="0" err="1"/>
              <a:t>tuple</a:t>
            </a:r>
            <a:r>
              <a:rPr lang="pl-PL" dirty="0"/>
              <a:t>)</a:t>
            </a:r>
          </a:p>
        </p:txBody>
      </p:sp>
      <p:sp>
        <p:nvSpPr>
          <p:cNvPr id="3" name="pole tekstowe 2">
            <a:extLst>
              <a:ext uri="{FF2B5EF4-FFF2-40B4-BE49-F238E27FC236}">
                <a16:creationId xmlns:a16="http://schemas.microsoft.com/office/drawing/2014/main" id="{4DD5C922-D0AA-4407-B839-F2D902EF2C11}"/>
              </a:ext>
            </a:extLst>
          </p:cNvPr>
          <p:cNvSpPr txBox="1"/>
          <p:nvPr/>
        </p:nvSpPr>
        <p:spPr>
          <a:xfrm>
            <a:off x="628651" y="2121626"/>
            <a:ext cx="7670159" cy="1338828"/>
          </a:xfrm>
          <a:prstGeom prst="rect">
            <a:avLst/>
          </a:prstGeom>
          <a:noFill/>
        </p:spPr>
        <p:txBody>
          <a:bodyPr wrap="square">
            <a:spAutoFit/>
          </a:bodyPr>
          <a:lstStyle/>
          <a:p>
            <a:r>
              <a:rPr lang="pl-PL" sz="1350" dirty="0"/>
              <a:t>Krotkę tworzymy używając tzw. literału </a:t>
            </a:r>
            <a:r>
              <a:rPr lang="pl-PL" sz="1350" dirty="0" err="1"/>
              <a:t>krotki</a:t>
            </a:r>
            <a:r>
              <a:rPr lang="pl-PL" sz="1350" dirty="0"/>
              <a:t>, czyli po prostu nawiasów zwykłych: (), w środku podając kolejne elementy po przecinku:</a:t>
            </a:r>
          </a:p>
          <a:p>
            <a:endParaRPr lang="pl-PL" sz="1350" dirty="0"/>
          </a:p>
          <a:p>
            <a:r>
              <a:rPr lang="pl-PL" sz="1350" dirty="0"/>
              <a:t>samochody = ("bmw", "audi", "mercedes", "toyota", "nissan")</a:t>
            </a:r>
          </a:p>
          <a:p>
            <a:endParaRPr lang="pl-PL" sz="1350" dirty="0"/>
          </a:p>
          <a:p>
            <a:r>
              <a:rPr lang="pl-PL" sz="1350" dirty="0"/>
              <a:t>Liczby = ("34", "122", "111", "1.988", "0")</a:t>
            </a:r>
          </a:p>
        </p:txBody>
      </p:sp>
    </p:spTree>
    <p:extLst>
      <p:ext uri="{BB962C8B-B14F-4D97-AF65-F5344CB8AC3E}">
        <p14:creationId xmlns:p14="http://schemas.microsoft.com/office/powerpoint/2010/main" val="4879407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BA5F0F1-4D8E-4711-97D0-2BC15A443874}"/>
              </a:ext>
            </a:extLst>
          </p:cNvPr>
          <p:cNvSpPr>
            <a:spLocks noGrp="1"/>
          </p:cNvSpPr>
          <p:nvPr>
            <p:ph type="title"/>
          </p:nvPr>
        </p:nvSpPr>
        <p:spPr>
          <a:xfrm>
            <a:off x="628650" y="-243555"/>
            <a:ext cx="7886700" cy="994172"/>
          </a:xfrm>
        </p:spPr>
        <p:txBody>
          <a:bodyPr/>
          <a:lstStyle/>
          <a:p>
            <a:r>
              <a:rPr lang="pl-PL" dirty="0"/>
              <a:t>Operacje na krotkach</a:t>
            </a:r>
          </a:p>
        </p:txBody>
      </p:sp>
      <p:sp>
        <p:nvSpPr>
          <p:cNvPr id="3" name="pole tekstowe 2">
            <a:extLst>
              <a:ext uri="{FF2B5EF4-FFF2-40B4-BE49-F238E27FC236}">
                <a16:creationId xmlns:a16="http://schemas.microsoft.com/office/drawing/2014/main" id="{8C42D729-5681-44A8-A1C9-843D8DBAB151}"/>
              </a:ext>
            </a:extLst>
          </p:cNvPr>
          <p:cNvSpPr txBox="1"/>
          <p:nvPr/>
        </p:nvSpPr>
        <p:spPr>
          <a:xfrm>
            <a:off x="741838" y="497128"/>
            <a:ext cx="7886699" cy="4247317"/>
          </a:xfrm>
          <a:prstGeom prst="rect">
            <a:avLst/>
          </a:prstGeom>
          <a:noFill/>
        </p:spPr>
        <p:txBody>
          <a:bodyPr wrap="square" rtlCol="0">
            <a:spAutoFit/>
          </a:bodyPr>
          <a:lstStyle/>
          <a:p>
            <a:r>
              <a:rPr lang="pl-PL" sz="1350" dirty="0"/>
              <a:t>Niewiele jest dozwolonych operacji na krotkach w porównaniu z listami.</a:t>
            </a:r>
          </a:p>
          <a:p>
            <a:endParaRPr lang="pl-PL" sz="1350" dirty="0"/>
          </a:p>
          <a:p>
            <a:r>
              <a:rPr lang="pl-PL" sz="1350" dirty="0"/>
              <a:t>Możemy wyświetlać elementy podając indeks elementu w krotce np. </a:t>
            </a:r>
            <a:r>
              <a:rPr lang="pl-PL" sz="1350" dirty="0" err="1"/>
              <a:t>animal</a:t>
            </a:r>
            <a:r>
              <a:rPr lang="pl-PL" sz="1350" dirty="0"/>
              <a:t>[5]</a:t>
            </a:r>
          </a:p>
          <a:p>
            <a:endParaRPr lang="pl-PL" sz="1350" dirty="0"/>
          </a:p>
          <a:p>
            <a:r>
              <a:rPr lang="pl-PL" sz="1350" dirty="0"/>
              <a:t>Możemy łączyć </a:t>
            </a:r>
            <a:r>
              <a:rPr lang="pl-PL" sz="1350" dirty="0" err="1"/>
              <a:t>krotki</a:t>
            </a:r>
            <a:r>
              <a:rPr lang="pl-PL" sz="1350" dirty="0"/>
              <a:t> ze sobą tak jak listy poprzez użycie operatora  + :</a:t>
            </a:r>
          </a:p>
          <a:p>
            <a:r>
              <a:rPr lang="pl-PL" sz="1350" dirty="0" err="1"/>
              <a:t>an</a:t>
            </a:r>
            <a:r>
              <a:rPr lang="pl-PL" sz="1350" dirty="0"/>
              <a:t> = </a:t>
            </a:r>
            <a:r>
              <a:rPr lang="pl-PL" sz="1350" dirty="0" err="1"/>
              <a:t>animal</a:t>
            </a:r>
            <a:r>
              <a:rPr lang="pl-PL" sz="1350" dirty="0"/>
              <a:t> + anim2</a:t>
            </a:r>
          </a:p>
          <a:p>
            <a:endParaRPr lang="pl-PL" sz="1350" dirty="0"/>
          </a:p>
          <a:p>
            <a:r>
              <a:rPr lang="pl-PL" sz="1350" dirty="0"/>
              <a:t>Możemy konwertować listę na krotkę lub krotkę na listę:</a:t>
            </a:r>
          </a:p>
          <a:p>
            <a:r>
              <a:rPr lang="pl-PL" sz="1350" dirty="0" err="1"/>
              <a:t>mojalista</a:t>
            </a:r>
            <a:r>
              <a:rPr lang="pl-PL" sz="1350" dirty="0"/>
              <a:t> jest to zmienna przechowująca listę zbudowaną za pomocą funkcji list() wykonanej na krotce </a:t>
            </a:r>
            <a:r>
              <a:rPr lang="pl-PL" sz="1350" dirty="0" err="1"/>
              <a:t>mojakrotka</a:t>
            </a:r>
            <a:endParaRPr lang="pl-PL" sz="1350" dirty="0"/>
          </a:p>
          <a:p>
            <a:r>
              <a:rPr lang="pl-PL" sz="1350" dirty="0" err="1"/>
              <a:t>mojalista</a:t>
            </a:r>
            <a:r>
              <a:rPr lang="pl-PL" sz="1350" dirty="0"/>
              <a:t> = list(</a:t>
            </a:r>
            <a:r>
              <a:rPr lang="pl-PL" sz="1350" dirty="0" err="1"/>
              <a:t>mojakrotka</a:t>
            </a:r>
            <a:r>
              <a:rPr lang="pl-PL" sz="1350" dirty="0"/>
              <a:t>)</a:t>
            </a:r>
          </a:p>
          <a:p>
            <a:endParaRPr lang="pl-PL" sz="1350" dirty="0"/>
          </a:p>
          <a:p>
            <a:r>
              <a:rPr lang="pl-PL" sz="1350" dirty="0" err="1"/>
              <a:t>Drugakrotka</a:t>
            </a:r>
            <a:r>
              <a:rPr lang="pl-PL" sz="1350" dirty="0"/>
              <a:t> jest krotką, która powstała przez przetworzenie listy </a:t>
            </a:r>
            <a:r>
              <a:rPr lang="pl-PL" sz="1350" dirty="0" err="1"/>
              <a:t>mojalista</a:t>
            </a:r>
            <a:r>
              <a:rPr lang="pl-PL" sz="1350" dirty="0"/>
              <a:t> za pomocą funkcji </a:t>
            </a:r>
            <a:r>
              <a:rPr lang="pl-PL" sz="1350" dirty="0" err="1"/>
              <a:t>tuple</a:t>
            </a:r>
            <a:r>
              <a:rPr lang="pl-PL" sz="1350" dirty="0"/>
              <a:t>()</a:t>
            </a:r>
          </a:p>
          <a:p>
            <a:r>
              <a:rPr lang="pl-PL" sz="1350" dirty="0" err="1"/>
              <a:t>drugakrotka</a:t>
            </a:r>
            <a:r>
              <a:rPr lang="pl-PL" sz="1350" dirty="0"/>
              <a:t> = </a:t>
            </a:r>
            <a:r>
              <a:rPr lang="pl-PL" sz="1350" dirty="0" err="1"/>
              <a:t>tuple</a:t>
            </a:r>
            <a:r>
              <a:rPr lang="pl-PL" sz="1350" dirty="0"/>
              <a:t>(</a:t>
            </a:r>
            <a:r>
              <a:rPr lang="pl-PL" sz="1350" dirty="0" err="1"/>
              <a:t>mojalista</a:t>
            </a:r>
            <a:r>
              <a:rPr lang="pl-PL" sz="1350" dirty="0"/>
              <a:t>)</a:t>
            </a:r>
          </a:p>
          <a:p>
            <a:endParaRPr lang="pl-PL" sz="1350" dirty="0"/>
          </a:p>
          <a:p>
            <a:r>
              <a:rPr lang="pl-PL" sz="1350" dirty="0"/>
              <a:t>Możemy wyświetlać za pomocą pętli elementy </a:t>
            </a:r>
            <a:r>
              <a:rPr lang="pl-PL" sz="1350" dirty="0" err="1"/>
              <a:t>krotki</a:t>
            </a:r>
            <a:r>
              <a:rPr lang="pl-PL" sz="1350" dirty="0"/>
              <a:t> (po indeksach) – w identycznych sposób tak jak w przypadku listy:</a:t>
            </a:r>
          </a:p>
          <a:p>
            <a:endParaRPr lang="pl-PL" sz="1350" dirty="0"/>
          </a:p>
          <a:p>
            <a:r>
              <a:rPr lang="en-US" sz="1350" dirty="0"/>
              <a:t>for a in animal:</a:t>
            </a:r>
          </a:p>
          <a:p>
            <a:r>
              <a:rPr lang="en-US" sz="1350" dirty="0"/>
              <a:t>    print(a)</a:t>
            </a:r>
            <a:endParaRPr lang="pl-PL" sz="1350" dirty="0"/>
          </a:p>
        </p:txBody>
      </p:sp>
      <p:sp>
        <p:nvSpPr>
          <p:cNvPr id="4" name="pole tekstowe 3">
            <a:extLst>
              <a:ext uri="{FF2B5EF4-FFF2-40B4-BE49-F238E27FC236}">
                <a16:creationId xmlns:a16="http://schemas.microsoft.com/office/drawing/2014/main" id="{D387FBFB-8968-49AE-AD82-DD15A791D4A2}"/>
              </a:ext>
            </a:extLst>
          </p:cNvPr>
          <p:cNvSpPr txBox="1"/>
          <p:nvPr/>
        </p:nvSpPr>
        <p:spPr>
          <a:xfrm>
            <a:off x="1857593" y="4721362"/>
            <a:ext cx="3964547" cy="300082"/>
          </a:xfrm>
          <a:prstGeom prst="rect">
            <a:avLst/>
          </a:prstGeom>
          <a:noFill/>
        </p:spPr>
        <p:txBody>
          <a:bodyPr wrap="none" rtlCol="0">
            <a:spAutoFit/>
          </a:bodyPr>
          <a:lstStyle/>
          <a:p>
            <a:r>
              <a:rPr lang="pl-PL" sz="1350" dirty="0"/>
              <a:t>Gdzie a jest pojedynczym elementem listy </a:t>
            </a:r>
            <a:r>
              <a:rPr lang="pl-PL" sz="1350" dirty="0" err="1"/>
              <a:t>animal</a:t>
            </a:r>
            <a:endParaRPr lang="pl-PL" sz="1350" dirty="0"/>
          </a:p>
        </p:txBody>
      </p:sp>
    </p:spTree>
    <p:extLst>
      <p:ext uri="{BB962C8B-B14F-4D97-AF65-F5344CB8AC3E}">
        <p14:creationId xmlns:p14="http://schemas.microsoft.com/office/powerpoint/2010/main" val="37631467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76384D4-8A26-4A57-8EC0-16DF1D8D7C0F}"/>
              </a:ext>
            </a:extLst>
          </p:cNvPr>
          <p:cNvSpPr>
            <a:spLocks noGrp="1"/>
          </p:cNvSpPr>
          <p:nvPr>
            <p:ph type="title"/>
          </p:nvPr>
        </p:nvSpPr>
        <p:spPr/>
        <p:txBody>
          <a:bodyPr/>
          <a:lstStyle/>
          <a:p>
            <a:r>
              <a:rPr lang="pl-PL" dirty="0"/>
              <a:t>Przykład operacji na krotkach</a:t>
            </a:r>
          </a:p>
        </p:txBody>
      </p:sp>
      <p:pic>
        <p:nvPicPr>
          <p:cNvPr id="4" name="Obraz 3" descr="Obraz zawierający tekst, zrzut ekranu, monitor, komputer&#10;&#10;Opis wygenerowany automatycznie">
            <a:extLst>
              <a:ext uri="{FF2B5EF4-FFF2-40B4-BE49-F238E27FC236}">
                <a16:creationId xmlns:a16="http://schemas.microsoft.com/office/drawing/2014/main" id="{03C1E897-9E03-437C-B917-FCB71478ECB6}"/>
              </a:ext>
            </a:extLst>
          </p:cNvPr>
          <p:cNvPicPr>
            <a:picLocks noChangeAspect="1"/>
          </p:cNvPicPr>
          <p:nvPr/>
        </p:nvPicPr>
        <p:blipFill rotWithShape="1">
          <a:blip r:embed="rId2"/>
          <a:srcRect l="15995" t="25063" r="48342" b="18988"/>
          <a:stretch/>
        </p:blipFill>
        <p:spPr>
          <a:xfrm>
            <a:off x="1154662" y="1144165"/>
            <a:ext cx="4228658" cy="3593453"/>
          </a:xfrm>
          <a:prstGeom prst="rect">
            <a:avLst/>
          </a:prstGeom>
        </p:spPr>
      </p:pic>
    </p:spTree>
    <p:extLst>
      <p:ext uri="{BB962C8B-B14F-4D97-AF65-F5344CB8AC3E}">
        <p14:creationId xmlns:p14="http://schemas.microsoft.com/office/powerpoint/2010/main" val="33036992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90D135-7135-4260-BC56-07B0F009B08D}"/>
              </a:ext>
            </a:extLst>
          </p:cNvPr>
          <p:cNvSpPr>
            <a:spLocks noGrp="1"/>
          </p:cNvSpPr>
          <p:nvPr>
            <p:ph type="title"/>
          </p:nvPr>
        </p:nvSpPr>
        <p:spPr/>
        <p:txBody>
          <a:bodyPr/>
          <a:lstStyle/>
          <a:p>
            <a:r>
              <a:rPr lang="pl-PL" dirty="0"/>
              <a:t>Sprawdzanie zawartości </a:t>
            </a:r>
            <a:r>
              <a:rPr lang="pl-PL" dirty="0" err="1"/>
              <a:t>krotki</a:t>
            </a:r>
            <a:endParaRPr lang="pl-PL" dirty="0"/>
          </a:p>
        </p:txBody>
      </p:sp>
      <p:sp>
        <p:nvSpPr>
          <p:cNvPr id="4" name="pole tekstowe 3">
            <a:extLst>
              <a:ext uri="{FF2B5EF4-FFF2-40B4-BE49-F238E27FC236}">
                <a16:creationId xmlns:a16="http://schemas.microsoft.com/office/drawing/2014/main" id="{AD649435-D39D-45BE-A81E-B50EB8A18889}"/>
              </a:ext>
            </a:extLst>
          </p:cNvPr>
          <p:cNvSpPr txBox="1"/>
          <p:nvPr/>
        </p:nvSpPr>
        <p:spPr>
          <a:xfrm>
            <a:off x="1612259" y="1268017"/>
            <a:ext cx="4570952" cy="1131079"/>
          </a:xfrm>
          <a:prstGeom prst="rect">
            <a:avLst/>
          </a:prstGeom>
          <a:noFill/>
        </p:spPr>
        <p:txBody>
          <a:bodyPr wrap="square">
            <a:spAutoFit/>
          </a:bodyPr>
          <a:lstStyle/>
          <a:p>
            <a:r>
              <a:rPr lang="pl-PL" sz="1350" dirty="0"/>
              <a:t>W przypadku krotek istnieje możliwość sprawdzenia logicznego czy element znajduje się w krotce czy też nie: </a:t>
            </a:r>
          </a:p>
          <a:p>
            <a:endParaRPr lang="pl-PL" sz="1350" dirty="0"/>
          </a:p>
          <a:p>
            <a:r>
              <a:rPr lang="pl-PL" sz="1350" dirty="0" err="1"/>
              <a:t>if</a:t>
            </a:r>
            <a:r>
              <a:rPr lang="pl-PL" sz="1350" dirty="0"/>
              <a:t> "papuga" in </a:t>
            </a:r>
            <a:r>
              <a:rPr lang="pl-PL" sz="1350" dirty="0" err="1"/>
              <a:t>animal</a:t>
            </a:r>
            <a:r>
              <a:rPr lang="pl-PL" sz="1350" dirty="0"/>
              <a:t>:</a:t>
            </a:r>
          </a:p>
          <a:p>
            <a:r>
              <a:rPr lang="pl-PL" sz="1350" dirty="0"/>
              <a:t>    </a:t>
            </a:r>
            <a:r>
              <a:rPr lang="pl-PL" sz="1350" dirty="0" err="1"/>
              <a:t>print</a:t>
            </a:r>
            <a:r>
              <a:rPr lang="pl-PL" sz="1350" dirty="0"/>
              <a:t>("Tak, papuga to zwierzę!")</a:t>
            </a:r>
          </a:p>
        </p:txBody>
      </p:sp>
      <p:sp>
        <p:nvSpPr>
          <p:cNvPr id="6" name="pole tekstowe 5">
            <a:extLst>
              <a:ext uri="{FF2B5EF4-FFF2-40B4-BE49-F238E27FC236}">
                <a16:creationId xmlns:a16="http://schemas.microsoft.com/office/drawing/2014/main" id="{5D3C2FB7-B7A0-46A1-B86E-6EEF7BF5D633}"/>
              </a:ext>
            </a:extLst>
          </p:cNvPr>
          <p:cNvSpPr txBox="1"/>
          <p:nvPr/>
        </p:nvSpPr>
        <p:spPr>
          <a:xfrm>
            <a:off x="1612259" y="2920061"/>
            <a:ext cx="4570952" cy="1754326"/>
          </a:xfrm>
          <a:prstGeom prst="rect">
            <a:avLst/>
          </a:prstGeom>
          <a:noFill/>
        </p:spPr>
        <p:txBody>
          <a:bodyPr wrap="square">
            <a:spAutoFit/>
          </a:bodyPr>
          <a:lstStyle/>
          <a:p>
            <a:r>
              <a:rPr lang="pl-PL" sz="1350" dirty="0"/>
              <a:t>W drugim przypadku można dodać blok </a:t>
            </a:r>
            <a:r>
              <a:rPr lang="pl-PL" sz="1350" dirty="0" err="1"/>
              <a:t>else</a:t>
            </a:r>
            <a:r>
              <a:rPr lang="pl-PL" sz="1350" dirty="0"/>
              <a:t>, które będzie reagował również w czasie sytuacji gdy elementu nie ma w krotce.</a:t>
            </a:r>
          </a:p>
          <a:p>
            <a:endParaRPr lang="pl-PL" sz="1350" dirty="0"/>
          </a:p>
          <a:p>
            <a:r>
              <a:rPr lang="pl-PL" sz="1350" dirty="0" err="1"/>
              <a:t>if</a:t>
            </a:r>
            <a:r>
              <a:rPr lang="pl-PL" sz="1350" dirty="0"/>
              <a:t> "ferrari" in </a:t>
            </a:r>
            <a:r>
              <a:rPr lang="pl-PL" sz="1350" dirty="0" err="1"/>
              <a:t>animal</a:t>
            </a:r>
            <a:r>
              <a:rPr lang="pl-PL" sz="1350" dirty="0"/>
              <a:t>:</a:t>
            </a:r>
          </a:p>
          <a:p>
            <a:r>
              <a:rPr lang="pl-PL" sz="1350" dirty="0"/>
              <a:t>    </a:t>
            </a:r>
            <a:r>
              <a:rPr lang="pl-PL" sz="1350" dirty="0" err="1"/>
              <a:t>print</a:t>
            </a:r>
            <a:r>
              <a:rPr lang="pl-PL" sz="1350" dirty="0"/>
              <a:t>("Nie to błąd!")</a:t>
            </a:r>
          </a:p>
          <a:p>
            <a:r>
              <a:rPr lang="pl-PL" sz="1350" dirty="0" err="1"/>
              <a:t>else</a:t>
            </a:r>
            <a:r>
              <a:rPr lang="pl-PL" sz="1350" dirty="0"/>
              <a:t>:</a:t>
            </a:r>
          </a:p>
          <a:p>
            <a:r>
              <a:rPr lang="pl-PL" sz="1350" dirty="0"/>
              <a:t>    </a:t>
            </a:r>
            <a:r>
              <a:rPr lang="pl-PL" sz="1350" dirty="0" err="1"/>
              <a:t>print</a:t>
            </a:r>
            <a:r>
              <a:rPr lang="pl-PL" sz="1350" dirty="0"/>
              <a:t>("nie mam ferrari!")</a:t>
            </a:r>
          </a:p>
        </p:txBody>
      </p:sp>
    </p:spTree>
    <p:extLst>
      <p:ext uri="{BB962C8B-B14F-4D97-AF65-F5344CB8AC3E}">
        <p14:creationId xmlns:p14="http://schemas.microsoft.com/office/powerpoint/2010/main" val="31331861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C2443B5-74AB-46DA-A15D-F239D435668C}"/>
              </a:ext>
            </a:extLst>
          </p:cNvPr>
          <p:cNvSpPr>
            <a:spLocks noGrp="1"/>
          </p:cNvSpPr>
          <p:nvPr>
            <p:ph type="title"/>
          </p:nvPr>
        </p:nvSpPr>
        <p:spPr/>
        <p:txBody>
          <a:bodyPr/>
          <a:lstStyle/>
          <a:p>
            <a:r>
              <a:rPr lang="pl-PL" dirty="0" err="1"/>
              <a:t>Krotka</a:t>
            </a:r>
            <a:r>
              <a:rPr lang="pl-PL" dirty="0"/>
              <a:t> - przykład</a:t>
            </a:r>
          </a:p>
        </p:txBody>
      </p:sp>
      <p:pic>
        <p:nvPicPr>
          <p:cNvPr id="4" name="Obraz 3" descr="Obraz zawierający tekst, zrzut ekranu, monitor&#10;&#10;Opis wygenerowany automatycznie">
            <a:extLst>
              <a:ext uri="{FF2B5EF4-FFF2-40B4-BE49-F238E27FC236}">
                <a16:creationId xmlns:a16="http://schemas.microsoft.com/office/drawing/2014/main" id="{3D85AC95-5AD5-4528-B2B6-AC6911E30677}"/>
              </a:ext>
            </a:extLst>
          </p:cNvPr>
          <p:cNvPicPr>
            <a:picLocks noChangeAspect="1"/>
          </p:cNvPicPr>
          <p:nvPr/>
        </p:nvPicPr>
        <p:blipFill rotWithShape="1">
          <a:blip r:embed="rId2"/>
          <a:srcRect l="15765" t="50000" r="54923" b="18281"/>
          <a:stretch/>
        </p:blipFill>
        <p:spPr>
          <a:xfrm>
            <a:off x="923731" y="1445078"/>
            <a:ext cx="4148669" cy="2431791"/>
          </a:xfrm>
          <a:prstGeom prst="rect">
            <a:avLst/>
          </a:prstGeom>
        </p:spPr>
      </p:pic>
    </p:spTree>
    <p:extLst>
      <p:ext uri="{BB962C8B-B14F-4D97-AF65-F5344CB8AC3E}">
        <p14:creationId xmlns:p14="http://schemas.microsoft.com/office/powerpoint/2010/main" val="3181501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7E6B9B9-3A6B-2465-6D97-CDB280B866A8}"/>
              </a:ext>
            </a:extLst>
          </p:cNvPr>
          <p:cNvSpPr>
            <a:spLocks noGrp="1"/>
          </p:cNvSpPr>
          <p:nvPr>
            <p:ph type="body" sz="quarter" idx="25"/>
          </p:nvPr>
        </p:nvSpPr>
        <p:spPr/>
        <p:txBody>
          <a:bodyPr/>
          <a:lstStyle/>
          <a:p>
            <a:endParaRPr lang="pl-PL"/>
          </a:p>
        </p:txBody>
      </p:sp>
      <p:sp>
        <p:nvSpPr>
          <p:cNvPr id="4" name="pole tekstowe 3">
            <a:extLst>
              <a:ext uri="{FF2B5EF4-FFF2-40B4-BE49-F238E27FC236}">
                <a16:creationId xmlns:a16="http://schemas.microsoft.com/office/drawing/2014/main" id="{0BA51CBF-51C5-9450-E167-D347DD226A0C}"/>
              </a:ext>
            </a:extLst>
          </p:cNvPr>
          <p:cNvSpPr txBox="1"/>
          <p:nvPr/>
        </p:nvSpPr>
        <p:spPr>
          <a:xfrm>
            <a:off x="2286000" y="841918"/>
            <a:ext cx="4572000" cy="3830792"/>
          </a:xfrm>
          <a:prstGeom prst="rect">
            <a:avLst/>
          </a:prstGeom>
          <a:noFill/>
        </p:spPr>
        <p:txBody>
          <a:bodyPr wrap="square">
            <a:spAutoFit/>
          </a:bodyPr>
          <a:lstStyle/>
          <a:p>
            <a:pPr>
              <a:lnSpc>
                <a:spcPct val="107000"/>
              </a:lnSpc>
              <a:spcAft>
                <a:spcPts val="800"/>
              </a:spcAf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Biblioteka </a:t>
            </a: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Matplotlib</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Elementy zaawansowane</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Funkcje statystyczne</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Grupowanie</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Dane związane z osią czasową (</a:t>
            </a: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timestamp</a:t>
            </a: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Stylowanie</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Skalowanie dużych zbiorów danych</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Zastosowania biblioteki </a:t>
            </a: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pandas</a:t>
            </a: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 w </a:t>
            </a: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machine</a:t>
            </a: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 learning</a:t>
            </a:r>
            <a:endParaRPr lang="pl-PL" dirty="0">
              <a:latin typeface="Times New Roman" panose="02020603050405020304" pitchFamily="18" charset="0"/>
              <a:ea typeface="Calibri" panose="020F0502020204030204" pitchFamily="34" charset="0"/>
              <a:cs typeface="Times New Roman" panose="02020603050405020304" pitchFamily="18" charset="0"/>
            </a:endParaRPr>
          </a:p>
          <a:p>
            <a:pPr lvl="0">
              <a:lnSpc>
                <a:spcPct val="107000"/>
              </a:lnSpc>
              <a:spcAft>
                <a:spcPts val="800"/>
              </a:spcAft>
              <a:buSzPts val="1000"/>
              <a:tabLst>
                <a:tab pos="457200" algn="l"/>
              </a:tabLst>
            </a:pPr>
            <a:r>
              <a:rPr lang="pl-PL" sz="1600" dirty="0">
                <a:effectLst/>
                <a:latin typeface="Times New Roman" panose="02020603050405020304" pitchFamily="18" charset="0"/>
                <a:ea typeface="Calibri" panose="020F0502020204030204" pitchFamily="34" charset="0"/>
                <a:cs typeface="Times New Roman" panose="02020603050405020304" pitchFamily="18" charset="0"/>
              </a:rPr>
              <a:t>Biblioteka </a:t>
            </a:r>
            <a:r>
              <a:rPr lang="pl-PL" sz="1600" dirty="0" err="1">
                <a:effectLst/>
                <a:latin typeface="Times New Roman" panose="02020603050405020304" pitchFamily="18" charset="0"/>
                <a:ea typeface="Calibri" panose="020F0502020204030204" pitchFamily="34" charset="0"/>
                <a:cs typeface="Times New Roman" panose="02020603050405020304" pitchFamily="18" charset="0"/>
              </a:rPr>
              <a:t>Seaborn</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638962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3543085-29CA-4239-86AE-D3CC9A6456D2}"/>
              </a:ext>
            </a:extLst>
          </p:cNvPr>
          <p:cNvSpPr>
            <a:spLocks noGrp="1"/>
          </p:cNvSpPr>
          <p:nvPr>
            <p:ph type="title"/>
          </p:nvPr>
        </p:nvSpPr>
        <p:spPr/>
        <p:txBody>
          <a:bodyPr/>
          <a:lstStyle/>
          <a:p>
            <a:r>
              <a:rPr lang="pl-PL" dirty="0"/>
              <a:t>Słownik (</a:t>
            </a:r>
            <a:r>
              <a:rPr lang="pl-PL" dirty="0" err="1"/>
              <a:t>dictionary</a:t>
            </a:r>
            <a:r>
              <a:rPr lang="pl-PL" dirty="0"/>
              <a:t>)</a:t>
            </a:r>
          </a:p>
        </p:txBody>
      </p:sp>
      <p:sp>
        <p:nvSpPr>
          <p:cNvPr id="5" name="pole tekstowe 4">
            <a:extLst>
              <a:ext uri="{FF2B5EF4-FFF2-40B4-BE49-F238E27FC236}">
                <a16:creationId xmlns:a16="http://schemas.microsoft.com/office/drawing/2014/main" id="{61DE9F52-52DE-4F14-94A3-C808A8A8A7B0}"/>
              </a:ext>
            </a:extLst>
          </p:cNvPr>
          <p:cNvSpPr txBox="1"/>
          <p:nvPr/>
        </p:nvSpPr>
        <p:spPr>
          <a:xfrm>
            <a:off x="762873" y="1095992"/>
            <a:ext cx="8316112" cy="3970318"/>
          </a:xfrm>
          <a:prstGeom prst="rect">
            <a:avLst/>
          </a:prstGeom>
          <a:noFill/>
        </p:spPr>
        <p:txBody>
          <a:bodyPr wrap="square">
            <a:spAutoFit/>
          </a:bodyPr>
          <a:lstStyle/>
          <a:p>
            <a:r>
              <a:rPr lang="pl-PL" dirty="0"/>
              <a:t>Słowniki są to struktury asocjacyjne czyli takie gdzie każda wartość </a:t>
            </a:r>
            <a:r>
              <a:rPr lang="pl-PL" dirty="0" err="1"/>
              <a:t>opiswyana</a:t>
            </a:r>
            <a:r>
              <a:rPr lang="pl-PL" dirty="0"/>
              <a:t> jest parą (klucz, wartość) . Klucz opisuje indeks pola wartości czyli definiuje jego charakterystyczną nazwę po której można odszukać konkretną wartość. Z tego wynika, że klucz jest wartością niepowtarzalną. Słowniki definiujemy je za pomocą nawiasów: {}</a:t>
            </a:r>
          </a:p>
          <a:p>
            <a:endParaRPr lang="pl-PL" dirty="0"/>
          </a:p>
          <a:p>
            <a:r>
              <a:rPr lang="pl-PL" dirty="0"/>
              <a:t>Każdy z elementów słownika podzielony jest na dwie składowe:</a:t>
            </a:r>
          </a:p>
          <a:p>
            <a:endParaRPr lang="pl-PL" dirty="0"/>
          </a:p>
          <a:p>
            <a:pPr>
              <a:buFont typeface="Arial" panose="020B0604020202020204" pitchFamily="34" charset="0"/>
              <a:buChar char="•"/>
            </a:pPr>
            <a:r>
              <a:rPr lang="pl-PL" dirty="0" err="1"/>
              <a:t>key</a:t>
            </a:r>
            <a:r>
              <a:rPr lang="pl-PL" dirty="0"/>
              <a:t> – klucz elementu</a:t>
            </a:r>
          </a:p>
          <a:p>
            <a:pPr>
              <a:buFont typeface="Arial" panose="020B0604020202020204" pitchFamily="34" charset="0"/>
              <a:buChar char="•"/>
            </a:pPr>
            <a:r>
              <a:rPr lang="pl-PL" dirty="0" err="1"/>
              <a:t>value</a:t>
            </a:r>
            <a:r>
              <a:rPr lang="pl-PL" dirty="0"/>
              <a:t> – wartość elementu</a:t>
            </a:r>
          </a:p>
          <a:p>
            <a:pPr>
              <a:buFont typeface="Arial" panose="020B0604020202020204" pitchFamily="34" charset="0"/>
              <a:buChar char="•"/>
            </a:pPr>
            <a:endParaRPr lang="pl-PL" dirty="0"/>
          </a:p>
          <a:p>
            <a:r>
              <a:rPr lang="pl-PL" dirty="0"/>
              <a:t>Klucz i wartość rozdzielane są znakiem dwukropka :, elementy natomiast standardowo przecinkiem. Jak można się domyślać, klucze w słownikach są unikalne.</a:t>
            </a:r>
          </a:p>
        </p:txBody>
      </p:sp>
    </p:spTree>
    <p:extLst>
      <p:ext uri="{BB962C8B-B14F-4D97-AF65-F5344CB8AC3E}">
        <p14:creationId xmlns:p14="http://schemas.microsoft.com/office/powerpoint/2010/main" val="2620998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9575F7F-D372-43FE-88F9-ADEAA22B2DF5}"/>
              </a:ext>
            </a:extLst>
          </p:cNvPr>
          <p:cNvSpPr>
            <a:spLocks noGrp="1"/>
          </p:cNvSpPr>
          <p:nvPr>
            <p:ph type="title"/>
          </p:nvPr>
        </p:nvSpPr>
        <p:spPr/>
        <p:txBody>
          <a:bodyPr/>
          <a:lstStyle/>
          <a:p>
            <a:r>
              <a:rPr lang="pl-PL" dirty="0"/>
              <a:t>Indeksowanie elementów słownika</a:t>
            </a:r>
          </a:p>
        </p:txBody>
      </p:sp>
      <p:sp>
        <p:nvSpPr>
          <p:cNvPr id="4" name="pole tekstowe 3">
            <a:extLst>
              <a:ext uri="{FF2B5EF4-FFF2-40B4-BE49-F238E27FC236}">
                <a16:creationId xmlns:a16="http://schemas.microsoft.com/office/drawing/2014/main" id="{BB422A50-8D06-42BF-833F-197AEDBE28E2}"/>
              </a:ext>
            </a:extLst>
          </p:cNvPr>
          <p:cNvSpPr txBox="1"/>
          <p:nvPr/>
        </p:nvSpPr>
        <p:spPr>
          <a:xfrm>
            <a:off x="1233181" y="1531532"/>
            <a:ext cx="6114002" cy="2169825"/>
          </a:xfrm>
          <a:prstGeom prst="rect">
            <a:avLst/>
          </a:prstGeom>
          <a:noFill/>
        </p:spPr>
        <p:txBody>
          <a:bodyPr wrap="square">
            <a:spAutoFit/>
          </a:bodyPr>
          <a:lstStyle/>
          <a:p>
            <a:r>
              <a:rPr lang="pl-PL" sz="1350" dirty="0"/>
              <a:t>Bardzo ciekawą cechą słowników w języku </a:t>
            </a:r>
            <a:r>
              <a:rPr lang="pl-PL" sz="1350" dirty="0" err="1"/>
              <a:t>Python</a:t>
            </a:r>
            <a:r>
              <a:rPr lang="pl-PL" sz="1350" dirty="0"/>
              <a:t> jest to, że tak jak w przypadku list i krotek elementy słownika posiadają swoje </a:t>
            </a:r>
            <a:r>
              <a:rPr lang="pl-PL" sz="1350" dirty="0" err="1"/>
              <a:t>identyfikatowy</a:t>
            </a:r>
            <a:r>
              <a:rPr lang="pl-PL" sz="1350" dirty="0"/>
              <a:t>, czyli swoiste indeksy nazywane kluczami. Indeks dla listy i </a:t>
            </a:r>
            <a:r>
              <a:rPr lang="pl-PL" sz="1350" dirty="0" err="1"/>
              <a:t>krotki</a:t>
            </a:r>
            <a:r>
              <a:rPr lang="pl-PL" sz="1350" dirty="0"/>
              <a:t> zależy od kolejności wpisania elementów. Pozycja elementu odpowiada za wartość indeksu, które są numerowane automatycznie od wartości 0. W przypadku zbioru kolejność nie jest ważna. Ważna jest wartość klucza, który opisuje i indeksuje elementy. </a:t>
            </a:r>
          </a:p>
          <a:p>
            <a:endParaRPr lang="pl-PL" sz="1350" dirty="0"/>
          </a:p>
          <a:p>
            <a:r>
              <a:rPr lang="pl-PL" sz="1350" dirty="0"/>
              <a:t>W łatwy sposób dzięki obecności klucza możemy dodawać i podmieniać wartości. Klucz może posiadać wartość liczbową jak również tekstową.</a:t>
            </a:r>
          </a:p>
        </p:txBody>
      </p:sp>
    </p:spTree>
    <p:extLst>
      <p:ext uri="{BB962C8B-B14F-4D97-AF65-F5344CB8AC3E}">
        <p14:creationId xmlns:p14="http://schemas.microsoft.com/office/powerpoint/2010/main" val="18004662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2247ECA-E022-4A16-838F-9659836C813A}"/>
              </a:ext>
            </a:extLst>
          </p:cNvPr>
          <p:cNvSpPr>
            <a:spLocks noGrp="1"/>
          </p:cNvSpPr>
          <p:nvPr>
            <p:ph type="title"/>
          </p:nvPr>
        </p:nvSpPr>
        <p:spPr/>
        <p:txBody>
          <a:bodyPr/>
          <a:lstStyle/>
          <a:p>
            <a:r>
              <a:rPr lang="pl-PL" dirty="0"/>
              <a:t>Przykład słownika</a:t>
            </a:r>
          </a:p>
        </p:txBody>
      </p:sp>
      <p:sp>
        <p:nvSpPr>
          <p:cNvPr id="4" name="pole tekstowe 3">
            <a:extLst>
              <a:ext uri="{FF2B5EF4-FFF2-40B4-BE49-F238E27FC236}">
                <a16:creationId xmlns:a16="http://schemas.microsoft.com/office/drawing/2014/main" id="{2A2F3A09-5262-4A8A-BE02-0F02DF44385E}"/>
              </a:ext>
            </a:extLst>
          </p:cNvPr>
          <p:cNvSpPr txBox="1"/>
          <p:nvPr/>
        </p:nvSpPr>
        <p:spPr>
          <a:xfrm>
            <a:off x="1285089" y="1273984"/>
            <a:ext cx="4570952" cy="1131079"/>
          </a:xfrm>
          <a:prstGeom prst="rect">
            <a:avLst/>
          </a:prstGeom>
          <a:noFill/>
        </p:spPr>
        <p:txBody>
          <a:bodyPr wrap="square">
            <a:spAutoFit/>
          </a:bodyPr>
          <a:lstStyle/>
          <a:p>
            <a:r>
              <a:rPr lang="pl-PL" sz="1350" dirty="0"/>
              <a:t>auto = {</a:t>
            </a:r>
          </a:p>
          <a:p>
            <a:r>
              <a:rPr lang="pl-PL" sz="1350" dirty="0"/>
              <a:t>    "</a:t>
            </a:r>
            <a:r>
              <a:rPr lang="pl-PL" sz="1350" dirty="0" err="1"/>
              <a:t>marka":"Ford</a:t>
            </a:r>
            <a:r>
              <a:rPr lang="pl-PL" sz="1350" dirty="0"/>
              <a:t>",</a:t>
            </a:r>
          </a:p>
          <a:p>
            <a:r>
              <a:rPr lang="pl-PL" sz="1350" dirty="0"/>
              <a:t>    "</a:t>
            </a:r>
            <a:r>
              <a:rPr lang="pl-PL" sz="1350" dirty="0" err="1"/>
              <a:t>model":"Mustang</a:t>
            </a:r>
            <a:r>
              <a:rPr lang="pl-PL" sz="1350" dirty="0"/>
              <a:t>",</a:t>
            </a:r>
          </a:p>
          <a:p>
            <a:r>
              <a:rPr lang="pl-PL" sz="1350" dirty="0"/>
              <a:t>    "rocznik":1976</a:t>
            </a:r>
          </a:p>
          <a:p>
            <a:r>
              <a:rPr lang="pl-PL" sz="1350" dirty="0"/>
              <a:t>    }</a:t>
            </a:r>
          </a:p>
        </p:txBody>
      </p:sp>
      <p:sp>
        <p:nvSpPr>
          <p:cNvPr id="5" name="pole tekstowe 4">
            <a:extLst>
              <a:ext uri="{FF2B5EF4-FFF2-40B4-BE49-F238E27FC236}">
                <a16:creationId xmlns:a16="http://schemas.microsoft.com/office/drawing/2014/main" id="{B168D087-CDD0-42F7-A13D-F2EED5E6C509}"/>
              </a:ext>
            </a:extLst>
          </p:cNvPr>
          <p:cNvSpPr txBox="1"/>
          <p:nvPr/>
        </p:nvSpPr>
        <p:spPr>
          <a:xfrm>
            <a:off x="1285089" y="3812796"/>
            <a:ext cx="3962225" cy="923330"/>
          </a:xfrm>
          <a:prstGeom prst="rect">
            <a:avLst/>
          </a:prstGeom>
          <a:noFill/>
        </p:spPr>
        <p:txBody>
          <a:bodyPr wrap="square" rtlCol="0">
            <a:spAutoFit/>
          </a:bodyPr>
          <a:lstStyle/>
          <a:p>
            <a:r>
              <a:rPr lang="pl-PL" sz="1350" dirty="0"/>
              <a:t>Wyświetlanie elementów realizuje się za pomocą klucza:</a:t>
            </a:r>
          </a:p>
          <a:p>
            <a:endParaRPr lang="pl-PL" sz="1350" dirty="0"/>
          </a:p>
          <a:p>
            <a:r>
              <a:rPr lang="pl-PL" sz="1350" dirty="0">
                <a:solidFill>
                  <a:srgbClr val="000000"/>
                </a:solidFill>
                <a:latin typeface="Consolas" panose="020B0609020204030204" pitchFamily="49" charset="0"/>
              </a:rPr>
              <a:t>m = auto[</a:t>
            </a:r>
            <a:r>
              <a:rPr lang="pl-PL" sz="1350" dirty="0">
                <a:solidFill>
                  <a:srgbClr val="A31515"/>
                </a:solidFill>
                <a:latin typeface="Consolas" panose="020B0609020204030204" pitchFamily="49" charset="0"/>
              </a:rPr>
              <a:t>"model"</a:t>
            </a:r>
            <a:r>
              <a:rPr lang="pl-PL" sz="1350" dirty="0">
                <a:solidFill>
                  <a:srgbClr val="000000"/>
                </a:solidFill>
                <a:latin typeface="Consolas" panose="020B0609020204030204" pitchFamily="49" charset="0"/>
              </a:rPr>
              <a:t>]</a:t>
            </a:r>
            <a:endParaRPr lang="pl-PL" sz="1350" dirty="0"/>
          </a:p>
        </p:txBody>
      </p:sp>
      <p:sp>
        <p:nvSpPr>
          <p:cNvPr id="3" name="pole tekstowe 2">
            <a:extLst>
              <a:ext uri="{FF2B5EF4-FFF2-40B4-BE49-F238E27FC236}">
                <a16:creationId xmlns:a16="http://schemas.microsoft.com/office/drawing/2014/main" id="{1514B22B-D539-47CF-9055-1DA64ADF4AF9}"/>
              </a:ext>
            </a:extLst>
          </p:cNvPr>
          <p:cNvSpPr txBox="1"/>
          <p:nvPr/>
        </p:nvSpPr>
        <p:spPr>
          <a:xfrm>
            <a:off x="1285090" y="2543389"/>
            <a:ext cx="5207990" cy="1338828"/>
          </a:xfrm>
          <a:prstGeom prst="rect">
            <a:avLst/>
          </a:prstGeom>
          <a:noFill/>
        </p:spPr>
        <p:txBody>
          <a:bodyPr wrap="square" rtlCol="0">
            <a:spAutoFit/>
          </a:bodyPr>
          <a:lstStyle/>
          <a:p>
            <a:r>
              <a:rPr lang="pl-PL" sz="1350" dirty="0"/>
              <a:t>W powyższym przykładzie auto jest nazwą słownika. Słownik deklarujemy poprzez zadanie par </a:t>
            </a:r>
            <a:r>
              <a:rPr lang="pl-PL" sz="1350" dirty="0" err="1"/>
              <a:t>klucz:wartość</a:t>
            </a:r>
            <a:r>
              <a:rPr lang="pl-PL" sz="1350" dirty="0"/>
              <a:t>. Kluczami są w tym przypadku: marka, model i rocznik, a wartościami: Ford,Mustang,1976</a:t>
            </a:r>
          </a:p>
          <a:p>
            <a:r>
              <a:rPr lang="pl-PL" sz="1350" dirty="0"/>
              <a:t>Każda z par wymieniana jest po przecinku, a całość zamknięta nawiasami klamrowymi</a:t>
            </a:r>
          </a:p>
        </p:txBody>
      </p:sp>
    </p:spTree>
    <p:extLst>
      <p:ext uri="{BB962C8B-B14F-4D97-AF65-F5344CB8AC3E}">
        <p14:creationId xmlns:p14="http://schemas.microsoft.com/office/powerpoint/2010/main" val="22387859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B74D36-CF73-46B6-8CBF-8D35F4890C23}"/>
              </a:ext>
            </a:extLst>
          </p:cNvPr>
          <p:cNvSpPr>
            <a:spLocks noGrp="1"/>
          </p:cNvSpPr>
          <p:nvPr>
            <p:ph type="title"/>
          </p:nvPr>
        </p:nvSpPr>
        <p:spPr/>
        <p:txBody>
          <a:bodyPr/>
          <a:lstStyle/>
          <a:p>
            <a:r>
              <a:rPr lang="pl-PL" dirty="0"/>
              <a:t>Wyświetlanie struktur słownika</a:t>
            </a:r>
          </a:p>
        </p:txBody>
      </p:sp>
      <p:sp>
        <p:nvSpPr>
          <p:cNvPr id="4" name="pole tekstowe 3">
            <a:extLst>
              <a:ext uri="{FF2B5EF4-FFF2-40B4-BE49-F238E27FC236}">
                <a16:creationId xmlns:a16="http://schemas.microsoft.com/office/drawing/2014/main" id="{3A0F5182-AC9D-49A5-B725-E86517F8613C}"/>
              </a:ext>
            </a:extLst>
          </p:cNvPr>
          <p:cNvSpPr txBox="1"/>
          <p:nvPr/>
        </p:nvSpPr>
        <p:spPr>
          <a:xfrm>
            <a:off x="1461257" y="1481443"/>
            <a:ext cx="4570952" cy="1546577"/>
          </a:xfrm>
          <a:prstGeom prst="rect">
            <a:avLst/>
          </a:prstGeom>
          <a:noFill/>
        </p:spPr>
        <p:txBody>
          <a:bodyPr wrap="square">
            <a:spAutoFit/>
          </a:bodyPr>
          <a:lstStyle/>
          <a:p>
            <a:r>
              <a:rPr lang="fr-FR" sz="1350" dirty="0"/>
              <a:t>print(auto.items())</a:t>
            </a:r>
            <a:r>
              <a:rPr lang="pl-PL" sz="1350" dirty="0"/>
              <a:t> – w ten sposób wyświetlamy pary (</a:t>
            </a:r>
            <a:r>
              <a:rPr lang="pl-PL" sz="1350" dirty="0" err="1"/>
              <a:t>klucz,wartość</a:t>
            </a:r>
            <a:r>
              <a:rPr lang="pl-PL" sz="1350" dirty="0"/>
              <a:t>) w postaci krotek</a:t>
            </a:r>
            <a:endParaRPr lang="fr-FR" sz="1350" dirty="0"/>
          </a:p>
          <a:p>
            <a:endParaRPr lang="fr-FR" sz="1350" dirty="0"/>
          </a:p>
          <a:p>
            <a:r>
              <a:rPr lang="fr-FR" sz="1350" dirty="0"/>
              <a:t>print(auto.keys())</a:t>
            </a:r>
            <a:r>
              <a:rPr lang="pl-PL" sz="1350" dirty="0"/>
              <a:t> - w ten sposób wyświetlamy klucze w formie listy</a:t>
            </a:r>
            <a:endParaRPr lang="fr-FR" sz="1350" dirty="0"/>
          </a:p>
          <a:p>
            <a:r>
              <a:rPr lang="fr-FR" sz="1350" dirty="0"/>
              <a:t>print(auto.values())</a:t>
            </a:r>
            <a:r>
              <a:rPr lang="pl-PL" sz="1350" dirty="0"/>
              <a:t> - w ten sposób wyświetlamy wartości w formie listy</a:t>
            </a:r>
          </a:p>
        </p:txBody>
      </p:sp>
      <p:sp>
        <p:nvSpPr>
          <p:cNvPr id="6" name="pole tekstowe 5">
            <a:extLst>
              <a:ext uri="{FF2B5EF4-FFF2-40B4-BE49-F238E27FC236}">
                <a16:creationId xmlns:a16="http://schemas.microsoft.com/office/drawing/2014/main" id="{E13BD67C-B0EB-497E-8C74-A46CC819771A}"/>
              </a:ext>
            </a:extLst>
          </p:cNvPr>
          <p:cNvSpPr txBox="1"/>
          <p:nvPr/>
        </p:nvSpPr>
        <p:spPr>
          <a:xfrm>
            <a:off x="1650010" y="3457171"/>
            <a:ext cx="4570952" cy="507831"/>
          </a:xfrm>
          <a:prstGeom prst="rect">
            <a:avLst/>
          </a:prstGeom>
          <a:noFill/>
        </p:spPr>
        <p:txBody>
          <a:bodyPr wrap="square">
            <a:spAutoFit/>
          </a:bodyPr>
          <a:lstStyle/>
          <a:p>
            <a:r>
              <a:rPr lang="en-US" sz="1350" dirty="0"/>
              <a:t>for </a:t>
            </a:r>
            <a:r>
              <a:rPr lang="en-US" sz="1350" dirty="0" err="1"/>
              <a:t>x,y</a:t>
            </a:r>
            <a:r>
              <a:rPr lang="en-US" sz="1350" dirty="0"/>
              <a:t> in </a:t>
            </a:r>
            <a:r>
              <a:rPr lang="en-US" sz="1350" dirty="0" err="1"/>
              <a:t>auto.items</a:t>
            </a:r>
            <a:r>
              <a:rPr lang="en-US" sz="1350" dirty="0"/>
              <a:t>():</a:t>
            </a:r>
          </a:p>
          <a:p>
            <a:r>
              <a:rPr lang="en-US" sz="1350" dirty="0"/>
              <a:t>    print(</a:t>
            </a:r>
            <a:r>
              <a:rPr lang="en-US" sz="1350" dirty="0" err="1"/>
              <a:t>x,":",y</a:t>
            </a:r>
            <a:r>
              <a:rPr lang="en-US" sz="1350" dirty="0"/>
              <a:t>)</a:t>
            </a:r>
            <a:endParaRPr lang="pl-PL" sz="1350" dirty="0"/>
          </a:p>
        </p:txBody>
      </p:sp>
    </p:spTree>
    <p:extLst>
      <p:ext uri="{BB962C8B-B14F-4D97-AF65-F5344CB8AC3E}">
        <p14:creationId xmlns:p14="http://schemas.microsoft.com/office/powerpoint/2010/main" val="28483178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C218A5E-9B51-4963-9360-D25DC9E081F4}"/>
              </a:ext>
            </a:extLst>
          </p:cNvPr>
          <p:cNvSpPr>
            <a:spLocks noGrp="1"/>
          </p:cNvSpPr>
          <p:nvPr>
            <p:ph type="title"/>
          </p:nvPr>
        </p:nvSpPr>
        <p:spPr/>
        <p:txBody>
          <a:bodyPr/>
          <a:lstStyle/>
          <a:p>
            <a:r>
              <a:rPr lang="pl-PL" dirty="0"/>
              <a:t>Przykład na wyświetlanie danych ze słownika</a:t>
            </a:r>
          </a:p>
        </p:txBody>
      </p:sp>
      <p:pic>
        <p:nvPicPr>
          <p:cNvPr id="4" name="Obraz 3" descr="Obraz zawierający tekst, zrzut ekranu, monitor, ekran&#10;&#10;Opis wygenerowany automatycznie">
            <a:extLst>
              <a:ext uri="{FF2B5EF4-FFF2-40B4-BE49-F238E27FC236}">
                <a16:creationId xmlns:a16="http://schemas.microsoft.com/office/drawing/2014/main" id="{8A588AA0-DAF0-433D-BD34-E1D02A401770}"/>
              </a:ext>
            </a:extLst>
          </p:cNvPr>
          <p:cNvPicPr>
            <a:picLocks noChangeAspect="1"/>
          </p:cNvPicPr>
          <p:nvPr/>
        </p:nvPicPr>
        <p:blipFill rotWithShape="1">
          <a:blip r:embed="rId2"/>
          <a:srcRect l="15619" t="31866" r="44817" b="18211"/>
          <a:stretch/>
        </p:blipFill>
        <p:spPr>
          <a:xfrm>
            <a:off x="1113639" y="1268016"/>
            <a:ext cx="5021252" cy="3431916"/>
          </a:xfrm>
          <a:prstGeom prst="rect">
            <a:avLst/>
          </a:prstGeom>
        </p:spPr>
      </p:pic>
    </p:spTree>
    <p:extLst>
      <p:ext uri="{BB962C8B-B14F-4D97-AF65-F5344CB8AC3E}">
        <p14:creationId xmlns:p14="http://schemas.microsoft.com/office/powerpoint/2010/main" val="20595713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62049CB-E94E-4A77-B11A-881252BB431F}"/>
              </a:ext>
            </a:extLst>
          </p:cNvPr>
          <p:cNvSpPr>
            <a:spLocks noGrp="1"/>
          </p:cNvSpPr>
          <p:nvPr>
            <p:ph type="title"/>
          </p:nvPr>
        </p:nvSpPr>
        <p:spPr/>
        <p:txBody>
          <a:bodyPr/>
          <a:lstStyle/>
          <a:p>
            <a:r>
              <a:rPr lang="pl-PL" dirty="0"/>
              <a:t>Zbiór (set)</a:t>
            </a:r>
          </a:p>
        </p:txBody>
      </p:sp>
      <p:sp>
        <p:nvSpPr>
          <p:cNvPr id="5" name="pole tekstowe 4">
            <a:extLst>
              <a:ext uri="{FF2B5EF4-FFF2-40B4-BE49-F238E27FC236}">
                <a16:creationId xmlns:a16="http://schemas.microsoft.com/office/drawing/2014/main" id="{5546FBE6-C7D7-4404-9AFA-2DF10B90E946}"/>
              </a:ext>
            </a:extLst>
          </p:cNvPr>
          <p:cNvSpPr txBox="1"/>
          <p:nvPr/>
        </p:nvSpPr>
        <p:spPr>
          <a:xfrm>
            <a:off x="743999" y="1099482"/>
            <a:ext cx="7171015" cy="3416320"/>
          </a:xfrm>
          <a:prstGeom prst="rect">
            <a:avLst/>
          </a:prstGeom>
          <a:noFill/>
        </p:spPr>
        <p:txBody>
          <a:bodyPr wrap="square">
            <a:spAutoFit/>
          </a:bodyPr>
          <a:lstStyle/>
          <a:p>
            <a:r>
              <a:rPr lang="pl-PL" dirty="0"/>
              <a:t>Warto podkreślić kilka cech zbiorów:</a:t>
            </a:r>
          </a:p>
          <a:p>
            <a:r>
              <a:rPr lang="pl-PL" dirty="0"/>
              <a:t>Zbiór jest kolekcją nieuporządkowaną, czyli nie gwarantuje zachowania żadnej kolejności elementów. Nie posiada indeksów odpowiedzialnych za porządkowanie elementów</a:t>
            </a:r>
          </a:p>
          <a:p>
            <a:endParaRPr lang="pl-PL" dirty="0"/>
          </a:p>
          <a:p>
            <a:r>
              <a:rPr lang="pl-PL" dirty="0"/>
              <a:t>Zbiór gwarantuje brak duplikacji, czyli w zbiorze nigdy nie pojawią się dwa elementy o takiej samej wartości. Jeśli dopiszemy element, który istnieje to zostanie on odrzucony przez interpreter języka </a:t>
            </a:r>
            <a:r>
              <a:rPr lang="pl-PL" dirty="0" err="1"/>
              <a:t>Python</a:t>
            </a:r>
            <a:endParaRPr lang="pl-PL" dirty="0"/>
          </a:p>
          <a:p>
            <a:r>
              <a:rPr lang="pl-PL" dirty="0"/>
              <a:t>Zbiory posiadają wiele metod odpowiedzialnych za modyfikację, dodawanie elementów zbioru oraz usuwanie.</a:t>
            </a:r>
          </a:p>
          <a:p>
            <a:r>
              <a:rPr lang="pl-PL" dirty="0"/>
              <a:t>Elementów zbioru nie można sortować gdyż  nie są indeksowane</a:t>
            </a:r>
          </a:p>
        </p:txBody>
      </p:sp>
      <p:sp>
        <p:nvSpPr>
          <p:cNvPr id="6" name="pole tekstowe 5">
            <a:extLst>
              <a:ext uri="{FF2B5EF4-FFF2-40B4-BE49-F238E27FC236}">
                <a16:creationId xmlns:a16="http://schemas.microsoft.com/office/drawing/2014/main" id="{98C65A7D-B15D-4D16-8635-348FF2306EBA}"/>
              </a:ext>
            </a:extLst>
          </p:cNvPr>
          <p:cNvSpPr txBox="1"/>
          <p:nvPr/>
        </p:nvSpPr>
        <p:spPr>
          <a:xfrm>
            <a:off x="743998" y="4201906"/>
            <a:ext cx="6981398" cy="646331"/>
          </a:xfrm>
          <a:prstGeom prst="rect">
            <a:avLst/>
          </a:prstGeom>
          <a:noFill/>
        </p:spPr>
        <p:txBody>
          <a:bodyPr wrap="none" rtlCol="0">
            <a:spAutoFit/>
          </a:bodyPr>
          <a:lstStyle/>
          <a:p>
            <a:r>
              <a:rPr lang="pl-PL" b="1" dirty="0" err="1"/>
              <a:t>Frozenset</a:t>
            </a:r>
            <a:r>
              <a:rPr lang="pl-PL" dirty="0"/>
              <a:t>  -  zbiór  </a:t>
            </a:r>
            <a:r>
              <a:rPr lang="pl-PL" dirty="0" err="1"/>
              <a:t>niemutowalny</a:t>
            </a:r>
            <a:r>
              <a:rPr lang="pl-PL" dirty="0"/>
              <a:t>  - nie można do niego dodawać </a:t>
            </a:r>
          </a:p>
          <a:p>
            <a:r>
              <a:rPr lang="pl-PL" dirty="0"/>
              <a:t>lub z niego usuwać elementów.</a:t>
            </a:r>
          </a:p>
        </p:txBody>
      </p:sp>
    </p:spTree>
    <p:extLst>
      <p:ext uri="{BB962C8B-B14F-4D97-AF65-F5344CB8AC3E}">
        <p14:creationId xmlns:p14="http://schemas.microsoft.com/office/powerpoint/2010/main" val="14291017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90E323C-B683-4F3D-B5CD-962A797C4228}"/>
              </a:ext>
            </a:extLst>
          </p:cNvPr>
          <p:cNvSpPr>
            <a:spLocks noGrp="1"/>
          </p:cNvSpPr>
          <p:nvPr>
            <p:ph type="title"/>
          </p:nvPr>
        </p:nvSpPr>
        <p:spPr/>
        <p:txBody>
          <a:bodyPr/>
          <a:lstStyle/>
          <a:p>
            <a:r>
              <a:rPr lang="pl-PL" dirty="0"/>
              <a:t>Co to zbiory (</a:t>
            </a:r>
            <a:r>
              <a:rPr lang="pl-PL" dirty="0" err="1"/>
              <a:t>sets</a:t>
            </a:r>
            <a:r>
              <a:rPr lang="pl-PL" dirty="0"/>
              <a:t>) w języku </a:t>
            </a:r>
            <a:r>
              <a:rPr lang="pl-PL" dirty="0" err="1"/>
              <a:t>Python</a:t>
            </a:r>
            <a:r>
              <a:rPr lang="pl-PL" dirty="0"/>
              <a:t>?</a:t>
            </a:r>
          </a:p>
        </p:txBody>
      </p:sp>
      <p:sp>
        <p:nvSpPr>
          <p:cNvPr id="3" name="pole tekstowe 2">
            <a:extLst>
              <a:ext uri="{FF2B5EF4-FFF2-40B4-BE49-F238E27FC236}">
                <a16:creationId xmlns:a16="http://schemas.microsoft.com/office/drawing/2014/main" id="{CE96E71D-CF66-448B-91CF-487C064ED93A}"/>
              </a:ext>
            </a:extLst>
          </p:cNvPr>
          <p:cNvSpPr txBox="1"/>
          <p:nvPr/>
        </p:nvSpPr>
        <p:spPr>
          <a:xfrm>
            <a:off x="1201723" y="1314975"/>
            <a:ext cx="5524151" cy="923330"/>
          </a:xfrm>
          <a:prstGeom prst="rect">
            <a:avLst/>
          </a:prstGeom>
          <a:noFill/>
        </p:spPr>
        <p:txBody>
          <a:bodyPr wrap="square" rtlCol="0">
            <a:spAutoFit/>
          </a:bodyPr>
          <a:lstStyle/>
          <a:p>
            <a:r>
              <a:rPr lang="pl-PL" sz="1350" dirty="0"/>
              <a:t>Zbiór jest rodzajem kolekcji, która trochę przypomina słownik, ale nie posiada kluczy tylko wartości. Przez ten fakt elementy zbioru są nieuporządkowane. Zbiór służy do przechowywania nieuporządkowanych, ale również unikatowych wartości.</a:t>
            </a:r>
          </a:p>
        </p:txBody>
      </p:sp>
      <p:sp>
        <p:nvSpPr>
          <p:cNvPr id="5" name="pole tekstowe 4">
            <a:extLst>
              <a:ext uri="{FF2B5EF4-FFF2-40B4-BE49-F238E27FC236}">
                <a16:creationId xmlns:a16="http://schemas.microsoft.com/office/drawing/2014/main" id="{263121A1-00F4-40F9-9C0F-B35DEC6D7253}"/>
              </a:ext>
            </a:extLst>
          </p:cNvPr>
          <p:cNvSpPr txBox="1"/>
          <p:nvPr/>
        </p:nvSpPr>
        <p:spPr>
          <a:xfrm>
            <a:off x="1277224" y="2692866"/>
            <a:ext cx="5486400" cy="923330"/>
          </a:xfrm>
          <a:prstGeom prst="rect">
            <a:avLst/>
          </a:prstGeom>
          <a:noFill/>
        </p:spPr>
        <p:txBody>
          <a:bodyPr wrap="square" rtlCol="0">
            <a:spAutoFit/>
          </a:bodyPr>
          <a:lstStyle/>
          <a:p>
            <a:r>
              <a:rPr lang="pl-PL" sz="1350" dirty="0"/>
              <a:t>Każdy zbiór podlega modyfikacjom wykonywanym na zbiorze za pomocą funkcji. Funkcje te pozwalają </a:t>
            </a:r>
            <a:r>
              <a:rPr lang="pl-PL" sz="1350" dirty="0" err="1"/>
              <a:t>np</a:t>
            </a:r>
            <a:r>
              <a:rPr lang="pl-PL" sz="1350" dirty="0"/>
              <a:t> dodawać elementy lub usuwać elementy.</a:t>
            </a:r>
          </a:p>
          <a:p>
            <a:r>
              <a:rPr lang="pl-PL" sz="1350" dirty="0"/>
              <a:t>Niektóre działania są niedostępne dla zbiorów np. sortowanie.</a:t>
            </a:r>
          </a:p>
        </p:txBody>
      </p:sp>
    </p:spTree>
    <p:extLst>
      <p:ext uri="{BB962C8B-B14F-4D97-AF65-F5344CB8AC3E}">
        <p14:creationId xmlns:p14="http://schemas.microsoft.com/office/powerpoint/2010/main" val="39660978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5E1EF16-3C7A-41E1-8F03-17811987748E}"/>
              </a:ext>
            </a:extLst>
          </p:cNvPr>
          <p:cNvSpPr>
            <a:spLocks noGrp="1"/>
          </p:cNvSpPr>
          <p:nvPr>
            <p:ph type="title"/>
          </p:nvPr>
        </p:nvSpPr>
        <p:spPr/>
        <p:txBody>
          <a:bodyPr/>
          <a:lstStyle/>
          <a:p>
            <a:r>
              <a:rPr lang="pl-PL" dirty="0"/>
              <a:t>Operacje na zbiorach</a:t>
            </a:r>
          </a:p>
        </p:txBody>
      </p:sp>
      <p:sp>
        <p:nvSpPr>
          <p:cNvPr id="4" name="pole tekstowe 3">
            <a:extLst>
              <a:ext uri="{FF2B5EF4-FFF2-40B4-BE49-F238E27FC236}">
                <a16:creationId xmlns:a16="http://schemas.microsoft.com/office/drawing/2014/main" id="{81185E0D-C7F9-4162-9BBC-0410BDBC0E80}"/>
              </a:ext>
            </a:extLst>
          </p:cNvPr>
          <p:cNvSpPr txBox="1"/>
          <p:nvPr/>
        </p:nvSpPr>
        <p:spPr>
          <a:xfrm>
            <a:off x="819499" y="1418647"/>
            <a:ext cx="4570952" cy="1338828"/>
          </a:xfrm>
          <a:prstGeom prst="rect">
            <a:avLst/>
          </a:prstGeom>
          <a:noFill/>
        </p:spPr>
        <p:txBody>
          <a:bodyPr wrap="square">
            <a:spAutoFit/>
          </a:bodyPr>
          <a:lstStyle/>
          <a:p>
            <a:r>
              <a:rPr lang="pl-PL" sz="1350" dirty="0"/>
              <a:t>drzewa = {"</a:t>
            </a:r>
            <a:r>
              <a:rPr lang="pl-PL" sz="1350" dirty="0" err="1"/>
              <a:t>buk","dąb","jesion","baobab","jabłoń</a:t>
            </a:r>
            <a:r>
              <a:rPr lang="pl-PL" sz="1350" dirty="0"/>
              <a:t>"}</a:t>
            </a:r>
          </a:p>
          <a:p>
            <a:r>
              <a:rPr lang="pl-PL" sz="1350" dirty="0" err="1"/>
              <a:t>print</a:t>
            </a:r>
            <a:r>
              <a:rPr lang="pl-PL" sz="1350" dirty="0"/>
              <a:t>(drzewa)</a:t>
            </a:r>
          </a:p>
          <a:p>
            <a:endParaRPr lang="pl-PL" sz="1350" dirty="0"/>
          </a:p>
          <a:p>
            <a:r>
              <a:rPr lang="pl-PL" sz="1350" dirty="0"/>
              <a:t>Elementy w zbiorze z założenia mają być unikatowe i są nieindeksowane. Wyświetlanie elementów odbywa się w sposób losowy.</a:t>
            </a:r>
          </a:p>
        </p:txBody>
      </p:sp>
      <p:sp>
        <p:nvSpPr>
          <p:cNvPr id="6" name="pole tekstowe 5">
            <a:extLst>
              <a:ext uri="{FF2B5EF4-FFF2-40B4-BE49-F238E27FC236}">
                <a16:creationId xmlns:a16="http://schemas.microsoft.com/office/drawing/2014/main" id="{E7D651E7-E5A4-4BBA-95B6-1BD81289E292}"/>
              </a:ext>
            </a:extLst>
          </p:cNvPr>
          <p:cNvSpPr txBox="1"/>
          <p:nvPr/>
        </p:nvSpPr>
        <p:spPr>
          <a:xfrm>
            <a:off x="888709" y="3111126"/>
            <a:ext cx="4570952" cy="1131079"/>
          </a:xfrm>
          <a:prstGeom prst="rect">
            <a:avLst/>
          </a:prstGeom>
          <a:noFill/>
        </p:spPr>
        <p:txBody>
          <a:bodyPr wrap="square">
            <a:spAutoFit/>
          </a:bodyPr>
          <a:lstStyle/>
          <a:p>
            <a:r>
              <a:rPr lang="pl-PL" sz="1350" dirty="0"/>
              <a:t>Elementy zbioru można wyświetlić za pomocą pętli, ale bez gwarancji kolejności:</a:t>
            </a:r>
          </a:p>
          <a:p>
            <a:endParaRPr lang="pl-PL" sz="1350" dirty="0"/>
          </a:p>
          <a:p>
            <a:r>
              <a:rPr lang="pl-PL" sz="1350" dirty="0"/>
              <a:t>for d in drzewa:</a:t>
            </a:r>
          </a:p>
          <a:p>
            <a:r>
              <a:rPr lang="pl-PL" sz="1350" dirty="0"/>
              <a:t>    </a:t>
            </a:r>
            <a:r>
              <a:rPr lang="pl-PL" sz="1350" dirty="0" err="1"/>
              <a:t>print</a:t>
            </a:r>
            <a:r>
              <a:rPr lang="pl-PL" sz="1350" dirty="0"/>
              <a:t>(d)</a:t>
            </a:r>
          </a:p>
        </p:txBody>
      </p:sp>
    </p:spTree>
    <p:extLst>
      <p:ext uri="{BB962C8B-B14F-4D97-AF65-F5344CB8AC3E}">
        <p14:creationId xmlns:p14="http://schemas.microsoft.com/office/powerpoint/2010/main" val="10771841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AFC8181-4C4A-4ABF-A1D7-238FA5A77CF9}"/>
              </a:ext>
            </a:extLst>
          </p:cNvPr>
          <p:cNvSpPr>
            <a:spLocks noGrp="1"/>
          </p:cNvSpPr>
          <p:nvPr>
            <p:ph type="title"/>
          </p:nvPr>
        </p:nvSpPr>
        <p:spPr/>
        <p:txBody>
          <a:bodyPr/>
          <a:lstStyle/>
          <a:p>
            <a:r>
              <a:rPr lang="pl-PL" dirty="0"/>
              <a:t>Operacje na zbiorach</a:t>
            </a:r>
          </a:p>
        </p:txBody>
      </p:sp>
      <p:sp>
        <p:nvSpPr>
          <p:cNvPr id="4" name="pole tekstowe 3">
            <a:extLst>
              <a:ext uri="{FF2B5EF4-FFF2-40B4-BE49-F238E27FC236}">
                <a16:creationId xmlns:a16="http://schemas.microsoft.com/office/drawing/2014/main" id="{AB66E86B-2E0D-47BE-8275-AFDFE04DA89E}"/>
              </a:ext>
            </a:extLst>
          </p:cNvPr>
          <p:cNvSpPr txBox="1"/>
          <p:nvPr/>
        </p:nvSpPr>
        <p:spPr>
          <a:xfrm>
            <a:off x="850958" y="1446898"/>
            <a:ext cx="5365284" cy="3208571"/>
          </a:xfrm>
          <a:prstGeom prst="rect">
            <a:avLst/>
          </a:prstGeom>
          <a:noFill/>
        </p:spPr>
        <p:txBody>
          <a:bodyPr wrap="square">
            <a:spAutoFit/>
          </a:bodyPr>
          <a:lstStyle/>
          <a:p>
            <a:r>
              <a:rPr lang="pl-PL" sz="1350" dirty="0" err="1"/>
              <a:t>print</a:t>
            </a:r>
            <a:r>
              <a:rPr lang="pl-PL" sz="1350" dirty="0"/>
              <a:t>("osika" in drzewa) – sprawdzenie czy element zawiera się w zbiorze</a:t>
            </a:r>
          </a:p>
          <a:p>
            <a:endParaRPr lang="pl-PL" sz="1350" dirty="0"/>
          </a:p>
          <a:p>
            <a:r>
              <a:rPr lang="pl-PL" sz="1350" dirty="0" err="1"/>
              <a:t>drzewa.add</a:t>
            </a:r>
            <a:r>
              <a:rPr lang="pl-PL" sz="1350" dirty="0"/>
              <a:t>("osika") - dodawanie elementu do zbioru</a:t>
            </a:r>
          </a:p>
          <a:p>
            <a:endParaRPr lang="pl-PL" sz="1350" dirty="0"/>
          </a:p>
          <a:p>
            <a:r>
              <a:rPr lang="pl-PL" sz="1350" dirty="0" err="1"/>
              <a:t>drzewa.update</a:t>
            </a:r>
            <a:r>
              <a:rPr lang="pl-PL" sz="1350" dirty="0"/>
              <a:t>(["</a:t>
            </a:r>
            <a:r>
              <a:rPr lang="pl-PL" sz="1350" dirty="0" err="1"/>
              <a:t>topola","wierzba","klon</a:t>
            </a:r>
            <a:r>
              <a:rPr lang="pl-PL" sz="1350" dirty="0"/>
              <a:t>"]) – dodawanie do zbioru elementów zawartych w liście</a:t>
            </a:r>
          </a:p>
          <a:p>
            <a:endParaRPr lang="pl-PL" sz="1350" dirty="0"/>
          </a:p>
          <a:p>
            <a:r>
              <a:rPr lang="pl-PL" sz="1350" dirty="0" err="1"/>
              <a:t>drzewa.remove</a:t>
            </a:r>
            <a:r>
              <a:rPr lang="pl-PL" sz="1350" dirty="0"/>
              <a:t>("osika") – usuwanie elementu ze zbioru, w sytuacji gdy nie istnieje element interpreter wywołuje </a:t>
            </a:r>
            <a:r>
              <a:rPr lang="pl-PL" sz="1350" dirty="0" err="1"/>
              <a:t>runtime</a:t>
            </a:r>
            <a:r>
              <a:rPr lang="pl-PL" sz="1350" dirty="0"/>
              <a:t> error</a:t>
            </a:r>
          </a:p>
          <a:p>
            <a:r>
              <a:rPr lang="pl-PL" sz="1350" dirty="0" err="1"/>
              <a:t>drzewa.discard</a:t>
            </a:r>
            <a:r>
              <a:rPr lang="pl-PL" sz="1350" dirty="0"/>
              <a:t>("</a:t>
            </a:r>
            <a:r>
              <a:rPr lang="pl-PL" sz="1350" dirty="0" err="1"/>
              <a:t>jojoba</a:t>
            </a:r>
            <a:r>
              <a:rPr lang="pl-PL" sz="1350" dirty="0"/>
              <a:t>") - – usuwanie elementu ze zbioru, w sytuacji gdy nie istnieje element interpreter nie reaguje na to</a:t>
            </a:r>
          </a:p>
          <a:p>
            <a:endParaRPr lang="pl-PL" sz="1350" dirty="0"/>
          </a:p>
          <a:p>
            <a:r>
              <a:rPr lang="pl-PL" sz="1350" dirty="0"/>
              <a:t>Zbiory można łączyć za pomocą metody </a:t>
            </a:r>
            <a:r>
              <a:rPr lang="pl-PL" sz="1350" dirty="0" err="1"/>
              <a:t>union</a:t>
            </a:r>
            <a:endParaRPr lang="pl-PL" sz="1350" dirty="0"/>
          </a:p>
          <a:p>
            <a:endParaRPr lang="pl-PL" sz="1350" dirty="0"/>
          </a:p>
        </p:txBody>
      </p:sp>
    </p:spTree>
    <p:extLst>
      <p:ext uri="{BB962C8B-B14F-4D97-AF65-F5344CB8AC3E}">
        <p14:creationId xmlns:p14="http://schemas.microsoft.com/office/powerpoint/2010/main" val="40912475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6A55EF1-2C13-48B3-840F-499627767956}"/>
              </a:ext>
            </a:extLst>
          </p:cNvPr>
          <p:cNvSpPr>
            <a:spLocks noGrp="1"/>
          </p:cNvSpPr>
          <p:nvPr>
            <p:ph type="title"/>
          </p:nvPr>
        </p:nvSpPr>
        <p:spPr/>
        <p:txBody>
          <a:bodyPr/>
          <a:lstStyle/>
          <a:p>
            <a:r>
              <a:rPr lang="pl-PL" dirty="0"/>
              <a:t>Przykład  operacje na zbiorach</a:t>
            </a:r>
          </a:p>
        </p:txBody>
      </p:sp>
      <p:pic>
        <p:nvPicPr>
          <p:cNvPr id="4" name="Obraz 3" descr="Obraz zawierający tekst, zrzut ekranu, monitor, computer&#10;&#10;Opis wygenerowany automatycznie">
            <a:extLst>
              <a:ext uri="{FF2B5EF4-FFF2-40B4-BE49-F238E27FC236}">
                <a16:creationId xmlns:a16="http://schemas.microsoft.com/office/drawing/2014/main" id="{DC3276C6-8543-4DE6-B11F-BA85F12BC885}"/>
              </a:ext>
            </a:extLst>
          </p:cNvPr>
          <p:cNvPicPr>
            <a:picLocks noChangeAspect="1"/>
          </p:cNvPicPr>
          <p:nvPr/>
        </p:nvPicPr>
        <p:blipFill rotWithShape="1">
          <a:blip r:embed="rId2"/>
          <a:srcRect l="15344" t="36567" r="55757" b="19101"/>
          <a:stretch/>
        </p:blipFill>
        <p:spPr>
          <a:xfrm>
            <a:off x="1012971" y="1211391"/>
            <a:ext cx="3887804" cy="3230580"/>
          </a:xfrm>
          <a:prstGeom prst="rect">
            <a:avLst/>
          </a:prstGeom>
        </p:spPr>
      </p:pic>
    </p:spTree>
    <p:extLst>
      <p:ext uri="{BB962C8B-B14F-4D97-AF65-F5344CB8AC3E}">
        <p14:creationId xmlns:p14="http://schemas.microsoft.com/office/powerpoint/2010/main" val="54082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C479089-3793-44BA-83AA-8604A5F56BAD}"/>
              </a:ext>
            </a:extLst>
          </p:cNvPr>
          <p:cNvSpPr>
            <a:spLocks noGrp="1"/>
          </p:cNvSpPr>
          <p:nvPr>
            <p:ph type="title"/>
          </p:nvPr>
        </p:nvSpPr>
        <p:spPr/>
        <p:txBody>
          <a:bodyPr/>
          <a:lstStyle/>
          <a:p>
            <a:r>
              <a:rPr lang="pl-PL" dirty="0"/>
              <a:t>Historia języka Python:</a:t>
            </a:r>
          </a:p>
        </p:txBody>
      </p:sp>
      <p:sp>
        <p:nvSpPr>
          <p:cNvPr id="4" name="Rectangle 3">
            <a:extLst>
              <a:ext uri="{FF2B5EF4-FFF2-40B4-BE49-F238E27FC236}">
                <a16:creationId xmlns:a16="http://schemas.microsoft.com/office/drawing/2014/main" id="{697A22CC-F072-48E7-9809-B66103B10EBD}"/>
              </a:ext>
            </a:extLst>
          </p:cNvPr>
          <p:cNvSpPr txBox="1">
            <a:spLocks noChangeArrowheads="1"/>
          </p:cNvSpPr>
          <p:nvPr/>
        </p:nvSpPr>
        <p:spPr>
          <a:xfrm>
            <a:off x="1095550" y="1549221"/>
            <a:ext cx="6643295" cy="27983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altLang="pl-PL" sz="1350" dirty="0"/>
              <a:t>Python jest aktualnie jednym z najbardziej popularnych języków programowania wysokiego poziomu o bardzo różnorodnym zakresie funkcjonalnym. Język ten został zaprojektowany przez Holendra Guido van Rossum w 1990 roku a następnie dokumentacja została przygotowana przez instytucję Python Software Foundation (Wiskunde &amp; Informatica (CWI) Amsterdam) . Idea to połączenie minimalizmu w kodzie z indywidualizmem rozwiązań oraz implemetacji. </a:t>
            </a:r>
          </a:p>
          <a:p>
            <a:r>
              <a:rPr lang="pl-PL" altLang="pl-PL" sz="1350" dirty="0"/>
              <a:t>Guido jest fanem serialu telewizyjnego BBC „Latający cyrk Monty Pythona”. Nazwa była inspirowana tym właśnie serialem.</a:t>
            </a:r>
          </a:p>
          <a:p>
            <a:r>
              <a:rPr lang="pl-PL" altLang="pl-PL" sz="1350" dirty="0"/>
              <a:t>Prekursorem języka Python był język ABC, który stał się API dla systemu Amoeba</a:t>
            </a:r>
          </a:p>
          <a:p>
            <a:r>
              <a:rPr lang="pl-PL" altLang="pl-PL" sz="1350" dirty="0"/>
              <a:t>Język Python w swojej konstrukcji posiada najlepsze cechy języka ABC oraz języka Modula-3</a:t>
            </a:r>
          </a:p>
          <a:p>
            <a:r>
              <a:rPr lang="pl-PL" altLang="pl-PL" sz="1350" dirty="0"/>
              <a:t>Python na swojej drodze rozwoju czerpał z wielu inspiracji łącznie z takimi językami jak C</a:t>
            </a:r>
            <a:r>
              <a:rPr lang="pl-PL" altLang="pl-PL" sz="1350"/>
              <a:t>, Perl </a:t>
            </a:r>
            <a:r>
              <a:rPr lang="pl-PL" altLang="pl-PL" sz="1350" dirty="0"/>
              <a:t>czy Java.</a:t>
            </a:r>
          </a:p>
          <a:p>
            <a:endParaRPr lang="pl-PL" altLang="pl-PL" sz="1350" dirty="0"/>
          </a:p>
        </p:txBody>
      </p:sp>
      <p:pic>
        <p:nvPicPr>
          <p:cNvPr id="5" name="Obraz 4">
            <a:extLst>
              <a:ext uri="{FF2B5EF4-FFF2-40B4-BE49-F238E27FC236}">
                <a16:creationId xmlns:a16="http://schemas.microsoft.com/office/drawing/2014/main" id="{F45F9DB1-80CF-4A35-BBAC-9FFC01DC4D9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60648" y="273844"/>
            <a:ext cx="1254702" cy="1254702"/>
          </a:xfrm>
          <a:prstGeom prst="rect">
            <a:avLst/>
          </a:prstGeom>
        </p:spPr>
      </p:pic>
    </p:spTree>
    <p:extLst>
      <p:ext uri="{BB962C8B-B14F-4D97-AF65-F5344CB8AC3E}">
        <p14:creationId xmlns:p14="http://schemas.microsoft.com/office/powerpoint/2010/main" val="16344587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6C1C1C0-CB02-4D76-AAF1-94DDBDACF471}"/>
              </a:ext>
            </a:extLst>
          </p:cNvPr>
          <p:cNvSpPr>
            <a:spLocks noGrp="1"/>
          </p:cNvSpPr>
          <p:nvPr>
            <p:ph type="title"/>
          </p:nvPr>
        </p:nvSpPr>
        <p:spPr/>
        <p:txBody>
          <a:bodyPr/>
          <a:lstStyle/>
          <a:p>
            <a:r>
              <a:rPr lang="pl-PL" dirty="0"/>
              <a:t>Programowanie funkcyjne  paradygmaty</a:t>
            </a:r>
          </a:p>
        </p:txBody>
      </p:sp>
      <p:sp>
        <p:nvSpPr>
          <p:cNvPr id="5" name="pole tekstowe 4">
            <a:extLst>
              <a:ext uri="{FF2B5EF4-FFF2-40B4-BE49-F238E27FC236}">
                <a16:creationId xmlns:a16="http://schemas.microsoft.com/office/drawing/2014/main" id="{1031D822-5980-4875-8FAD-B72D58AC635C}"/>
              </a:ext>
            </a:extLst>
          </p:cNvPr>
          <p:cNvSpPr txBox="1"/>
          <p:nvPr/>
        </p:nvSpPr>
        <p:spPr>
          <a:xfrm>
            <a:off x="628651" y="1494519"/>
            <a:ext cx="8030474" cy="1131079"/>
          </a:xfrm>
          <a:prstGeom prst="rect">
            <a:avLst/>
          </a:prstGeom>
          <a:noFill/>
        </p:spPr>
        <p:txBody>
          <a:bodyPr wrap="square">
            <a:spAutoFit/>
          </a:bodyPr>
          <a:lstStyle/>
          <a:p>
            <a:r>
              <a:rPr lang="pl-PL" sz="1350" dirty="0"/>
              <a:t>Programowanie funkcyjne jest oparte na ideach matematyki i wywodzi się z kilku uniwersalnych rachunków związanych z analizą matematyczną oraz algebrą. Pierwszą definicją programowania funkcyjnego był rachunek lambda. Programowanie funkcyjne wprowadziło bardzo ważne zmiany w paradygmacie programowania proceduralnego zmieniając podejście do stanu wszelkich parametrów programu</a:t>
            </a:r>
          </a:p>
        </p:txBody>
      </p:sp>
      <p:sp>
        <p:nvSpPr>
          <p:cNvPr id="3" name="pole tekstowe 2">
            <a:extLst>
              <a:ext uri="{FF2B5EF4-FFF2-40B4-BE49-F238E27FC236}">
                <a16:creationId xmlns:a16="http://schemas.microsoft.com/office/drawing/2014/main" id="{861F1D69-54E2-4B60-950C-A8955570EF2E}"/>
              </a:ext>
            </a:extLst>
          </p:cNvPr>
          <p:cNvSpPr txBox="1"/>
          <p:nvPr/>
        </p:nvSpPr>
        <p:spPr>
          <a:xfrm>
            <a:off x="628650" y="2900494"/>
            <a:ext cx="7286363" cy="1131079"/>
          </a:xfrm>
          <a:prstGeom prst="rect">
            <a:avLst/>
          </a:prstGeom>
          <a:noFill/>
        </p:spPr>
        <p:txBody>
          <a:bodyPr wrap="square" rtlCol="0">
            <a:spAutoFit/>
          </a:bodyPr>
          <a:lstStyle/>
          <a:p>
            <a:r>
              <a:rPr lang="pl-PL" sz="1350" dirty="0"/>
              <a:t>Programowanie wykorzystuje struktury zwane funkcjami, które dla zasady nie opisują stanu globalnego i nie wpływają na niego. Funkcje posiadają parametry i to one opisują stan w zakresie działania funkcji. Każda funkcja powinna zwracać wynik w dowolne miejsce (program, plik </a:t>
            </a:r>
            <a:r>
              <a:rPr lang="pl-PL" sz="1350" dirty="0" err="1"/>
              <a:t>py</a:t>
            </a:r>
            <a:r>
              <a:rPr lang="pl-PL" sz="1350" dirty="0"/>
              <a:t> czy też inna funkcja). Generalnie stan globalny realizowany jest przez programowanie obiektowe, a stan lokalny przez funkcyjne.</a:t>
            </a:r>
          </a:p>
        </p:txBody>
      </p:sp>
    </p:spTree>
    <p:extLst>
      <p:ext uri="{BB962C8B-B14F-4D97-AF65-F5344CB8AC3E}">
        <p14:creationId xmlns:p14="http://schemas.microsoft.com/office/powerpoint/2010/main" val="3587568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C742D9F-26C6-4C9A-82D9-1FB6B002F284}"/>
              </a:ext>
            </a:extLst>
          </p:cNvPr>
          <p:cNvSpPr>
            <a:spLocks noGrp="1"/>
          </p:cNvSpPr>
          <p:nvPr>
            <p:ph type="title"/>
          </p:nvPr>
        </p:nvSpPr>
        <p:spPr/>
        <p:txBody>
          <a:bodyPr/>
          <a:lstStyle/>
          <a:p>
            <a:r>
              <a:rPr lang="pl-PL" dirty="0"/>
              <a:t>Programowanie funkcyjne</a:t>
            </a:r>
          </a:p>
        </p:txBody>
      </p:sp>
      <p:sp>
        <p:nvSpPr>
          <p:cNvPr id="5" name="pole tekstowe 4">
            <a:extLst>
              <a:ext uri="{FF2B5EF4-FFF2-40B4-BE49-F238E27FC236}">
                <a16:creationId xmlns:a16="http://schemas.microsoft.com/office/drawing/2014/main" id="{6C946B90-5FD9-4F3F-8E4C-78230E34FA7D}"/>
              </a:ext>
            </a:extLst>
          </p:cNvPr>
          <p:cNvSpPr txBox="1"/>
          <p:nvPr/>
        </p:nvSpPr>
        <p:spPr>
          <a:xfrm>
            <a:off x="435894" y="1854526"/>
            <a:ext cx="8200351" cy="715581"/>
          </a:xfrm>
          <a:prstGeom prst="rect">
            <a:avLst/>
          </a:prstGeom>
          <a:noFill/>
        </p:spPr>
        <p:txBody>
          <a:bodyPr wrap="square">
            <a:spAutoFit/>
          </a:bodyPr>
          <a:lstStyle/>
          <a:p>
            <a:r>
              <a:rPr lang="pl-PL" sz="1350" dirty="0"/>
              <a:t>Programowanie funkcyjne zostało tak zaprojektowane żeby nie posiadać jakiejkolwiek zależności od danych nie reprezentowanych przez samą funkcję. Funkcje nie przeprowadzają żadnych ,modyfikacji na danych spoza swoich parametrów.</a:t>
            </a:r>
          </a:p>
        </p:txBody>
      </p:sp>
      <p:sp>
        <p:nvSpPr>
          <p:cNvPr id="7" name="pole tekstowe 6">
            <a:extLst>
              <a:ext uri="{FF2B5EF4-FFF2-40B4-BE49-F238E27FC236}">
                <a16:creationId xmlns:a16="http://schemas.microsoft.com/office/drawing/2014/main" id="{8AD28F82-92DC-4158-BC84-410FE784C3D0}"/>
              </a:ext>
            </a:extLst>
          </p:cNvPr>
          <p:cNvSpPr txBox="1"/>
          <p:nvPr/>
        </p:nvSpPr>
        <p:spPr>
          <a:xfrm>
            <a:off x="435895" y="2942725"/>
            <a:ext cx="8272211" cy="1338828"/>
          </a:xfrm>
          <a:prstGeom prst="rect">
            <a:avLst/>
          </a:prstGeom>
          <a:noFill/>
        </p:spPr>
        <p:txBody>
          <a:bodyPr wrap="square">
            <a:spAutoFit/>
          </a:bodyPr>
          <a:lstStyle/>
          <a:p>
            <a:r>
              <a:rPr lang="pl-PL" sz="1350" dirty="0"/>
              <a:t>Tak jak wspomnieliśmy, programowanie funkcyjne nie wpływa na stan globalny i przez to nie generuje błędów związanych z rozwiązywaniem zmian związanych z elementami globalnymi. Nie zawsze programowanie funkcyjne jest najlepszym sposobem na rozwiązanie problemu. Czasami problem potrzebuje rozwiązania stanu globalnego gdyż grupa obiektów na których bazuje rozwiązanie jest połączona stanem globalnym. Przykładowo może to być API konkretnej usługi(biblioteki związane z usługą) lub GUI aplikacji (Graficzny Interfejs Użytkownika).</a:t>
            </a:r>
          </a:p>
        </p:txBody>
      </p:sp>
    </p:spTree>
    <p:extLst>
      <p:ext uri="{BB962C8B-B14F-4D97-AF65-F5344CB8AC3E}">
        <p14:creationId xmlns:p14="http://schemas.microsoft.com/office/powerpoint/2010/main" val="3585571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EC71B08-08A4-4A40-B9A2-B22660D3117D}"/>
              </a:ext>
            </a:extLst>
          </p:cNvPr>
          <p:cNvSpPr>
            <a:spLocks noGrp="1"/>
          </p:cNvSpPr>
          <p:nvPr>
            <p:ph type="title"/>
          </p:nvPr>
        </p:nvSpPr>
        <p:spPr>
          <a:xfrm>
            <a:off x="431921" y="157136"/>
            <a:ext cx="8272212" cy="741249"/>
          </a:xfrm>
        </p:spPr>
        <p:txBody>
          <a:bodyPr/>
          <a:lstStyle/>
          <a:p>
            <a:r>
              <a:rPr lang="pl-PL" dirty="0"/>
              <a:t>Funkcja</a:t>
            </a:r>
          </a:p>
        </p:txBody>
      </p:sp>
      <p:sp>
        <p:nvSpPr>
          <p:cNvPr id="4" name="pole tekstowe 3">
            <a:extLst>
              <a:ext uri="{FF2B5EF4-FFF2-40B4-BE49-F238E27FC236}">
                <a16:creationId xmlns:a16="http://schemas.microsoft.com/office/drawing/2014/main" id="{9AE5C904-18AC-4004-BEAE-BCC8C879946C}"/>
              </a:ext>
            </a:extLst>
          </p:cNvPr>
          <p:cNvSpPr txBox="1"/>
          <p:nvPr/>
        </p:nvSpPr>
        <p:spPr>
          <a:xfrm>
            <a:off x="628651" y="1084454"/>
            <a:ext cx="6883691" cy="507831"/>
          </a:xfrm>
          <a:prstGeom prst="rect">
            <a:avLst/>
          </a:prstGeom>
          <a:noFill/>
        </p:spPr>
        <p:txBody>
          <a:bodyPr wrap="square">
            <a:spAutoFit/>
          </a:bodyPr>
          <a:lstStyle/>
          <a:p>
            <a:r>
              <a:rPr lang="pl-PL" sz="1350" dirty="0"/>
              <a:t>Funkcja to fragment kodu źródłowego opisanego przez instrukcję def (</a:t>
            </a:r>
            <a:r>
              <a:rPr lang="pl-PL" sz="1350" dirty="0" err="1"/>
              <a:t>definition</a:t>
            </a:r>
            <a:r>
              <a:rPr lang="pl-PL" sz="1350" dirty="0"/>
              <a:t>). Funkcja posiada nazwę zadawaną zgodnie z poniższym wzorcem:</a:t>
            </a:r>
          </a:p>
        </p:txBody>
      </p:sp>
      <p:sp>
        <p:nvSpPr>
          <p:cNvPr id="5" name="pole tekstowe 4">
            <a:extLst>
              <a:ext uri="{FF2B5EF4-FFF2-40B4-BE49-F238E27FC236}">
                <a16:creationId xmlns:a16="http://schemas.microsoft.com/office/drawing/2014/main" id="{72AD5DA4-31B5-4E7B-ACF4-E24B33942AD1}"/>
              </a:ext>
            </a:extLst>
          </p:cNvPr>
          <p:cNvSpPr txBox="1"/>
          <p:nvPr/>
        </p:nvSpPr>
        <p:spPr>
          <a:xfrm>
            <a:off x="1080083" y="1895064"/>
            <a:ext cx="3907172" cy="507831"/>
          </a:xfrm>
          <a:prstGeom prst="rect">
            <a:avLst/>
          </a:prstGeom>
          <a:noFill/>
        </p:spPr>
        <p:txBody>
          <a:bodyPr wrap="square" rtlCol="0">
            <a:spAutoFit/>
          </a:bodyPr>
          <a:lstStyle/>
          <a:p>
            <a:r>
              <a:rPr lang="pl-PL" sz="1350" dirty="0"/>
              <a:t>def nazwa(ewentualne parametry):</a:t>
            </a:r>
          </a:p>
          <a:p>
            <a:r>
              <a:rPr lang="pl-PL" sz="1350" dirty="0"/>
              <a:t>	&lt;ciało funkcji&gt;</a:t>
            </a:r>
          </a:p>
        </p:txBody>
      </p:sp>
      <p:sp>
        <p:nvSpPr>
          <p:cNvPr id="6" name="pole tekstowe 5">
            <a:extLst>
              <a:ext uri="{FF2B5EF4-FFF2-40B4-BE49-F238E27FC236}">
                <a16:creationId xmlns:a16="http://schemas.microsoft.com/office/drawing/2014/main" id="{5552D72D-F373-427E-8B3D-6865FBB5DF7B}"/>
              </a:ext>
            </a:extLst>
          </p:cNvPr>
          <p:cNvSpPr txBox="1"/>
          <p:nvPr/>
        </p:nvSpPr>
        <p:spPr>
          <a:xfrm>
            <a:off x="628651" y="2705673"/>
            <a:ext cx="6883691" cy="1131079"/>
          </a:xfrm>
          <a:prstGeom prst="rect">
            <a:avLst/>
          </a:prstGeom>
          <a:noFill/>
        </p:spPr>
        <p:txBody>
          <a:bodyPr wrap="square">
            <a:spAutoFit/>
          </a:bodyPr>
          <a:lstStyle/>
          <a:p>
            <a:r>
              <a:rPr lang="pl-PL" sz="1350" dirty="0"/>
              <a:t>Funkcja może nie posiadać żadnych parametrów, albo może posiadać ich nieoznaczoną ilość. Jeśli funkcja nie posiada parametrów, to piszemy tylko pusty nawias po nazwie funkcji. Parametry funkcji są takimi wartościami od których zależy wynik zwracany przez funkcję. Powinny one być z jednej strony wystarczające do opisania wyniku, a z drugiej strony nie powinno być żadnej nadmiarowości.</a:t>
            </a:r>
          </a:p>
        </p:txBody>
      </p:sp>
    </p:spTree>
    <p:extLst>
      <p:ext uri="{BB962C8B-B14F-4D97-AF65-F5344CB8AC3E}">
        <p14:creationId xmlns:p14="http://schemas.microsoft.com/office/powerpoint/2010/main" val="3317844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A40E2719-16DD-48FD-ADCA-6EEF9FA200C0}"/>
              </a:ext>
            </a:extLst>
          </p:cNvPr>
          <p:cNvSpPr>
            <a:spLocks noGrp="1"/>
          </p:cNvSpPr>
          <p:nvPr>
            <p:ph type="body" sz="quarter" idx="27"/>
          </p:nvPr>
        </p:nvSpPr>
        <p:spPr/>
        <p:txBody>
          <a:bodyPr/>
          <a:lstStyle/>
          <a:p>
            <a:endParaRPr lang="pl-PL"/>
          </a:p>
        </p:txBody>
      </p:sp>
      <p:sp>
        <p:nvSpPr>
          <p:cNvPr id="2" name="Tytuł 1">
            <a:extLst>
              <a:ext uri="{FF2B5EF4-FFF2-40B4-BE49-F238E27FC236}">
                <a16:creationId xmlns:a16="http://schemas.microsoft.com/office/drawing/2014/main" id="{827FD2E0-316D-49D3-84A5-85FB906E3CA9}"/>
              </a:ext>
            </a:extLst>
          </p:cNvPr>
          <p:cNvSpPr>
            <a:spLocks noGrp="1"/>
          </p:cNvSpPr>
          <p:nvPr>
            <p:ph type="title"/>
          </p:nvPr>
        </p:nvSpPr>
        <p:spPr/>
        <p:txBody>
          <a:bodyPr/>
          <a:lstStyle/>
          <a:p>
            <a:r>
              <a:rPr lang="pl-PL" dirty="0"/>
              <a:t>Funkcja</a:t>
            </a:r>
          </a:p>
        </p:txBody>
      </p:sp>
      <p:sp>
        <p:nvSpPr>
          <p:cNvPr id="3" name="Symbol zastępczy daty 2">
            <a:extLst>
              <a:ext uri="{FF2B5EF4-FFF2-40B4-BE49-F238E27FC236}">
                <a16:creationId xmlns:a16="http://schemas.microsoft.com/office/drawing/2014/main" id="{F195255E-2350-4F7A-A70D-72C37DF1E1FA}"/>
              </a:ext>
            </a:extLst>
          </p:cNvPr>
          <p:cNvSpPr>
            <a:spLocks noGrp="1"/>
          </p:cNvSpPr>
          <p:nvPr>
            <p:ph type="dt" sz="half" idx="4294967295"/>
          </p:nvPr>
        </p:nvSpPr>
        <p:spPr>
          <a:xfrm>
            <a:off x="0" y="0"/>
            <a:ext cx="0" cy="0"/>
          </a:xfrm>
        </p:spPr>
        <p:txBody>
          <a:bodyPr/>
          <a:lstStyle/>
          <a:p>
            <a:pPr rtl="0"/>
            <a:fld id="{98A70DB5-3B74-47E3-90B3-6FF4DAF5961C}" type="datetime1">
              <a:rPr lang="pl-PL" smtClean="0"/>
              <a:t>25.03.2024</a:t>
            </a:fld>
            <a:endParaRPr lang="en-US" dirty="0"/>
          </a:p>
        </p:txBody>
      </p:sp>
      <p:sp>
        <p:nvSpPr>
          <p:cNvPr id="5" name="pole tekstowe 4">
            <a:extLst>
              <a:ext uri="{FF2B5EF4-FFF2-40B4-BE49-F238E27FC236}">
                <a16:creationId xmlns:a16="http://schemas.microsoft.com/office/drawing/2014/main" id="{2B9F833B-BB97-4BB9-9E6E-DEC589A566DF}"/>
              </a:ext>
            </a:extLst>
          </p:cNvPr>
          <p:cNvSpPr txBox="1"/>
          <p:nvPr/>
        </p:nvSpPr>
        <p:spPr>
          <a:xfrm>
            <a:off x="559965" y="1685199"/>
            <a:ext cx="2703877" cy="603820"/>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nazwa(</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 = 0</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return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a+b+c</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pole tekstowe 6">
            <a:extLst>
              <a:ext uri="{FF2B5EF4-FFF2-40B4-BE49-F238E27FC236}">
                <a16:creationId xmlns:a16="http://schemas.microsoft.com/office/drawing/2014/main" id="{9F2D605A-C936-4426-8CB1-9068817B6D08}"/>
              </a:ext>
            </a:extLst>
          </p:cNvPr>
          <p:cNvSpPr txBox="1"/>
          <p:nvPr/>
        </p:nvSpPr>
        <p:spPr>
          <a:xfrm>
            <a:off x="3656891" y="1393887"/>
            <a:ext cx="4570952" cy="603820"/>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info():</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"najładniejsze miasto: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miasto3</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pole tekstowe 8">
            <a:extLst>
              <a:ext uri="{FF2B5EF4-FFF2-40B4-BE49-F238E27FC236}">
                <a16:creationId xmlns:a16="http://schemas.microsoft.com/office/drawing/2014/main" id="{0FDF1B8F-CECF-4823-9E04-2755DE09BDA9}"/>
              </a:ext>
            </a:extLst>
          </p:cNvPr>
          <p:cNvSpPr txBox="1"/>
          <p:nvPr/>
        </p:nvSpPr>
        <p:spPr>
          <a:xfrm>
            <a:off x="5853455" y="2872191"/>
            <a:ext cx="1835616" cy="715581"/>
          </a:xfrm>
          <a:prstGeom prst="rect">
            <a:avLst/>
          </a:prstGeom>
          <a:noFill/>
        </p:spPr>
        <p:txBody>
          <a:bodyPr wrap="square">
            <a:spAutoFit/>
          </a:bodyPr>
          <a:lstStyle/>
          <a:p>
            <a:r>
              <a:rPr lang="pl-PL" sz="1350" dirty="0"/>
              <a:t>x = lambda a:a+10;</a:t>
            </a:r>
          </a:p>
          <a:p>
            <a:r>
              <a:rPr lang="pl-PL" sz="1350" dirty="0" err="1"/>
              <a:t>print</a:t>
            </a:r>
            <a:r>
              <a:rPr lang="pl-PL" sz="1350" dirty="0"/>
              <a:t>(x(5))</a:t>
            </a:r>
          </a:p>
          <a:p>
            <a:r>
              <a:rPr lang="pl-PL" sz="1350" dirty="0" err="1"/>
              <a:t>print</a:t>
            </a:r>
            <a:r>
              <a:rPr lang="pl-PL" sz="1350" dirty="0"/>
              <a:t>(x(11))</a:t>
            </a:r>
          </a:p>
        </p:txBody>
      </p:sp>
      <p:sp>
        <p:nvSpPr>
          <p:cNvPr id="11" name="pole tekstowe 10">
            <a:extLst>
              <a:ext uri="{FF2B5EF4-FFF2-40B4-BE49-F238E27FC236}">
                <a16:creationId xmlns:a16="http://schemas.microsoft.com/office/drawing/2014/main" id="{BD16F40D-91EC-4AD8-B140-81D4D84DD118}"/>
              </a:ext>
            </a:extLst>
          </p:cNvPr>
          <p:cNvSpPr txBox="1"/>
          <p:nvPr/>
        </p:nvSpPr>
        <p:spPr>
          <a:xfrm>
            <a:off x="813208" y="2872191"/>
            <a:ext cx="4570952" cy="1501565"/>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id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"największy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zamek:"</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[2])</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id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zamki(1,</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"Malbork"</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"Ogrodzieniec"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"Janowiec"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2" name="Prostokąt 11">
            <a:extLst>
              <a:ext uri="{FF2B5EF4-FFF2-40B4-BE49-F238E27FC236}">
                <a16:creationId xmlns:a16="http://schemas.microsoft.com/office/drawing/2014/main" id="{439FB7F6-6BD6-4A09-B6EB-69A4938AE2D4}"/>
              </a:ext>
            </a:extLst>
          </p:cNvPr>
          <p:cNvSpPr/>
          <p:nvPr/>
        </p:nvSpPr>
        <p:spPr>
          <a:xfrm>
            <a:off x="559965" y="2605546"/>
            <a:ext cx="4824195" cy="1945745"/>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3" name="Prostokąt 12">
            <a:extLst>
              <a:ext uri="{FF2B5EF4-FFF2-40B4-BE49-F238E27FC236}">
                <a16:creationId xmlns:a16="http://schemas.microsoft.com/office/drawing/2014/main" id="{9EC8DA28-24E6-4D63-B97F-F522C7A28357}"/>
              </a:ext>
            </a:extLst>
          </p:cNvPr>
          <p:cNvSpPr/>
          <p:nvPr/>
        </p:nvSpPr>
        <p:spPr>
          <a:xfrm>
            <a:off x="5782113" y="2571750"/>
            <a:ext cx="1906958" cy="1389194"/>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6" name="Prostokąt 15">
            <a:extLst>
              <a:ext uri="{FF2B5EF4-FFF2-40B4-BE49-F238E27FC236}">
                <a16:creationId xmlns:a16="http://schemas.microsoft.com/office/drawing/2014/main" id="{79220305-1FE3-40E2-B01C-EA1F531AD5BC}"/>
              </a:ext>
            </a:extLst>
          </p:cNvPr>
          <p:cNvSpPr/>
          <p:nvPr/>
        </p:nvSpPr>
        <p:spPr>
          <a:xfrm>
            <a:off x="3496637" y="1034996"/>
            <a:ext cx="4570952" cy="1389194"/>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7" name="Prostokąt 16">
            <a:extLst>
              <a:ext uri="{FF2B5EF4-FFF2-40B4-BE49-F238E27FC236}">
                <a16:creationId xmlns:a16="http://schemas.microsoft.com/office/drawing/2014/main" id="{0301F224-1F38-4F6D-A32E-482DF46B7845}"/>
              </a:ext>
            </a:extLst>
          </p:cNvPr>
          <p:cNvSpPr/>
          <p:nvPr/>
        </p:nvSpPr>
        <p:spPr>
          <a:xfrm>
            <a:off x="431921" y="1501280"/>
            <a:ext cx="2267449" cy="948479"/>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Tree>
    <p:extLst>
      <p:ext uri="{BB962C8B-B14F-4D97-AF65-F5344CB8AC3E}">
        <p14:creationId xmlns:p14="http://schemas.microsoft.com/office/powerpoint/2010/main" val="38874987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BE8FACC-A1B5-4D51-8C89-A531B08942FF}"/>
              </a:ext>
            </a:extLst>
          </p:cNvPr>
          <p:cNvSpPr>
            <a:spLocks noGrp="1"/>
          </p:cNvSpPr>
          <p:nvPr>
            <p:ph type="title"/>
          </p:nvPr>
        </p:nvSpPr>
        <p:spPr/>
        <p:txBody>
          <a:bodyPr/>
          <a:lstStyle/>
          <a:p>
            <a:r>
              <a:rPr lang="pl-PL" dirty="0"/>
              <a:t>Instrukcje - instrukcja warunkowa</a:t>
            </a:r>
          </a:p>
        </p:txBody>
      </p:sp>
      <p:sp>
        <p:nvSpPr>
          <p:cNvPr id="3" name="Symbol zastępczy daty 2">
            <a:extLst>
              <a:ext uri="{FF2B5EF4-FFF2-40B4-BE49-F238E27FC236}">
                <a16:creationId xmlns:a16="http://schemas.microsoft.com/office/drawing/2014/main" id="{3CC64F05-C13B-4D61-925D-AECFD23C626F}"/>
              </a:ext>
            </a:extLst>
          </p:cNvPr>
          <p:cNvSpPr>
            <a:spLocks noGrp="1"/>
          </p:cNvSpPr>
          <p:nvPr>
            <p:ph type="dt" sz="half" idx="4294967295"/>
          </p:nvPr>
        </p:nvSpPr>
        <p:spPr>
          <a:xfrm>
            <a:off x="0" y="0"/>
            <a:ext cx="0" cy="0"/>
          </a:xfrm>
        </p:spPr>
        <p:txBody>
          <a:bodyPr/>
          <a:lstStyle/>
          <a:p>
            <a:pPr rtl="0"/>
            <a:fld id="{98A70DB5-3B74-47E3-90B3-6FF4DAF5961C}" type="datetime1">
              <a:rPr lang="pl-PL" smtClean="0"/>
              <a:t>25.03.2024</a:t>
            </a:fld>
            <a:endParaRPr lang="en-US" dirty="0"/>
          </a:p>
        </p:txBody>
      </p:sp>
      <p:sp>
        <p:nvSpPr>
          <p:cNvPr id="5" name="pole tekstowe 4">
            <a:extLst>
              <a:ext uri="{FF2B5EF4-FFF2-40B4-BE49-F238E27FC236}">
                <a16:creationId xmlns:a16="http://schemas.microsoft.com/office/drawing/2014/main" id="{49D168C7-0C74-4526-9871-0D1B9D6EA9C3}"/>
              </a:ext>
            </a:extLst>
          </p:cNvPr>
          <p:cNvSpPr txBox="1"/>
          <p:nvPr/>
        </p:nvSpPr>
        <p:spPr>
          <a:xfrm>
            <a:off x="756582" y="1426482"/>
            <a:ext cx="3893016" cy="3000821"/>
          </a:xfrm>
          <a:prstGeom prst="rect">
            <a:avLst/>
          </a:prstGeom>
          <a:noFill/>
        </p:spPr>
        <p:txBody>
          <a:bodyPr wrap="square">
            <a:spAutoFit/>
          </a:bodyPr>
          <a:lstStyle/>
          <a:p>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endParaRPr lang="pl-PL" sz="1350" dirty="0">
              <a:solidFill>
                <a:srgbClr val="000000"/>
              </a:solidFill>
              <a:latin typeface="Consolas" panose="020B0609020204030204" pitchFamily="49" charset="0"/>
            </a:endParaRPr>
          </a:p>
          <a:p>
            <a:endParaRPr lang="pl-PL" sz="1350" dirty="0">
              <a:solidFill>
                <a:srgbClr val="000000"/>
              </a:solidFill>
              <a:latin typeface="Consolas" panose="020B0609020204030204" pitchFamily="49" charset="0"/>
            </a:endParaRPr>
          </a:p>
          <a:p>
            <a:r>
              <a:rPr lang="pl-PL" sz="1350" dirty="0" err="1">
                <a:solidFill>
                  <a:srgbClr val="000000"/>
                </a:solidFill>
                <a:latin typeface="Consolas" panose="020B0609020204030204" pitchFamily="49" charset="0"/>
              </a:rPr>
              <a:t>match</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"200"</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"OK"</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do_something_good</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"404"</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do_something_bad</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"418"</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I'm</a:t>
            </a:r>
            <a:r>
              <a:rPr lang="pl-PL" sz="1350" dirty="0">
                <a:solidFill>
                  <a:srgbClr val="A31515"/>
                </a:solidFill>
                <a:latin typeface="Consolas" panose="020B0609020204030204" pitchFamily="49" charset="0"/>
              </a:rPr>
              <a:t> a </a:t>
            </a:r>
            <a:r>
              <a:rPr lang="pl-PL" sz="1350" dirty="0" err="1">
                <a:solidFill>
                  <a:srgbClr val="A31515"/>
                </a:solidFill>
                <a:latin typeface="Consolas" panose="020B0609020204030204" pitchFamily="49" charset="0"/>
              </a:rPr>
              <a:t>teapot</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make_coffee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_:</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Code</a:t>
            </a:r>
            <a:r>
              <a:rPr lang="pl-PL" sz="1350" dirty="0">
                <a:solidFill>
                  <a:srgbClr val="A31515"/>
                </a:solidFill>
                <a:latin typeface="Consolas" panose="020B0609020204030204" pitchFamily="49" charset="0"/>
              </a:rPr>
              <a:t> 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endParaRPr lang="pl-PL" sz="1350" dirty="0"/>
          </a:p>
        </p:txBody>
      </p:sp>
      <p:sp>
        <p:nvSpPr>
          <p:cNvPr id="9" name="pole tekstowe 8">
            <a:extLst>
              <a:ext uri="{FF2B5EF4-FFF2-40B4-BE49-F238E27FC236}">
                <a16:creationId xmlns:a16="http://schemas.microsoft.com/office/drawing/2014/main" id="{D64833C7-9D8B-4B56-97C9-582ECE8D8394}"/>
              </a:ext>
            </a:extLst>
          </p:cNvPr>
          <p:cNvSpPr txBox="1"/>
          <p:nvPr/>
        </p:nvSpPr>
        <p:spPr>
          <a:xfrm>
            <a:off x="5116760" y="1387028"/>
            <a:ext cx="3119132" cy="2585323"/>
          </a:xfrm>
          <a:prstGeom prst="rect">
            <a:avLst/>
          </a:prstGeom>
          <a:noFill/>
        </p:spPr>
        <p:txBody>
          <a:bodyPr wrap="square">
            <a:spAutoFit/>
          </a:bodyPr>
          <a:lstStyle/>
          <a:p>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endParaRPr lang="pl-PL" sz="1350" dirty="0">
              <a:solidFill>
                <a:srgbClr val="000000"/>
              </a:solidFill>
              <a:latin typeface="Consolas" panose="020B0609020204030204" pitchFamily="49" charset="0"/>
            </a:endParaRPr>
          </a:p>
          <a:p>
            <a:r>
              <a:rPr lang="pl-PL" sz="1350" dirty="0" err="1">
                <a:solidFill>
                  <a:srgbClr val="0000FF"/>
                </a:solidFill>
                <a:latin typeface="Consolas" panose="020B0609020204030204" pitchFamily="49" charset="0"/>
              </a:rPr>
              <a:t>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„200"</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"OK"</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do_something_good</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"404"</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do_something_bad</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I'm</a:t>
            </a:r>
            <a:r>
              <a:rPr lang="pl-PL" sz="1350" dirty="0">
                <a:solidFill>
                  <a:srgbClr val="A31515"/>
                </a:solidFill>
                <a:latin typeface="Consolas" panose="020B0609020204030204" pitchFamily="49" charset="0"/>
              </a:rPr>
              <a:t> a </a:t>
            </a:r>
            <a:r>
              <a:rPr lang="pl-PL" sz="1350" dirty="0" err="1">
                <a:solidFill>
                  <a:srgbClr val="A31515"/>
                </a:solidFill>
                <a:latin typeface="Consolas" panose="020B0609020204030204" pitchFamily="49" charset="0"/>
              </a:rPr>
              <a:t>teapot</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make_coffee</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else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Code</a:t>
            </a:r>
            <a:r>
              <a:rPr lang="pl-PL" sz="1350" dirty="0">
                <a:solidFill>
                  <a:srgbClr val="A31515"/>
                </a:solidFill>
                <a:latin typeface="Consolas" panose="020B0609020204030204" pitchFamily="49" charset="0"/>
              </a:rPr>
              <a:t> 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endParaRPr lang="pl-PL" sz="1350" dirty="0"/>
          </a:p>
        </p:txBody>
      </p:sp>
      <p:sp>
        <p:nvSpPr>
          <p:cNvPr id="10" name="Prostokąt 9">
            <a:extLst>
              <a:ext uri="{FF2B5EF4-FFF2-40B4-BE49-F238E27FC236}">
                <a16:creationId xmlns:a16="http://schemas.microsoft.com/office/drawing/2014/main" id="{3D77F1FD-AFD0-4970-BD78-FC5AE077337D}"/>
              </a:ext>
            </a:extLst>
          </p:cNvPr>
          <p:cNvSpPr/>
          <p:nvPr/>
        </p:nvSpPr>
        <p:spPr>
          <a:xfrm>
            <a:off x="4894976" y="1315517"/>
            <a:ext cx="3340916" cy="2728343"/>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1" name="Prostokąt 10">
            <a:extLst>
              <a:ext uri="{FF2B5EF4-FFF2-40B4-BE49-F238E27FC236}">
                <a16:creationId xmlns:a16="http://schemas.microsoft.com/office/drawing/2014/main" id="{E74908A4-F3F4-4B80-A3A3-83C0B2995679}"/>
              </a:ext>
            </a:extLst>
          </p:cNvPr>
          <p:cNvSpPr/>
          <p:nvPr/>
        </p:nvSpPr>
        <p:spPr>
          <a:xfrm>
            <a:off x="650271" y="1150049"/>
            <a:ext cx="3598754" cy="3368561"/>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2" name="pole tekstowe 11">
            <a:extLst>
              <a:ext uri="{FF2B5EF4-FFF2-40B4-BE49-F238E27FC236}">
                <a16:creationId xmlns:a16="http://schemas.microsoft.com/office/drawing/2014/main" id="{C4EE93CE-583C-43AF-8283-65FFC0F460ED}"/>
              </a:ext>
            </a:extLst>
          </p:cNvPr>
          <p:cNvSpPr txBox="1"/>
          <p:nvPr/>
        </p:nvSpPr>
        <p:spPr>
          <a:xfrm>
            <a:off x="756582" y="820686"/>
            <a:ext cx="1107996" cy="300082"/>
          </a:xfrm>
          <a:prstGeom prst="rect">
            <a:avLst/>
          </a:prstGeom>
          <a:noFill/>
        </p:spPr>
        <p:txBody>
          <a:bodyPr wrap="none" rtlCol="0">
            <a:spAutoFit/>
          </a:bodyPr>
          <a:lstStyle/>
          <a:p>
            <a:r>
              <a:rPr lang="pl-PL" sz="1350" dirty="0" err="1"/>
              <a:t>Python</a:t>
            </a:r>
            <a:r>
              <a:rPr lang="pl-PL" sz="1350" dirty="0"/>
              <a:t> 3.10</a:t>
            </a:r>
          </a:p>
        </p:txBody>
      </p:sp>
      <p:sp>
        <p:nvSpPr>
          <p:cNvPr id="13" name="pole tekstowe 12">
            <a:extLst>
              <a:ext uri="{FF2B5EF4-FFF2-40B4-BE49-F238E27FC236}">
                <a16:creationId xmlns:a16="http://schemas.microsoft.com/office/drawing/2014/main" id="{A776826C-49E5-4F12-98DE-DC492C502CB7}"/>
              </a:ext>
            </a:extLst>
          </p:cNvPr>
          <p:cNvSpPr txBox="1"/>
          <p:nvPr/>
        </p:nvSpPr>
        <p:spPr>
          <a:xfrm>
            <a:off x="4978342" y="849967"/>
            <a:ext cx="1002197" cy="300082"/>
          </a:xfrm>
          <a:prstGeom prst="rect">
            <a:avLst/>
          </a:prstGeom>
          <a:noFill/>
        </p:spPr>
        <p:txBody>
          <a:bodyPr wrap="none" rtlCol="0">
            <a:spAutoFit/>
          </a:bodyPr>
          <a:lstStyle/>
          <a:p>
            <a:r>
              <a:rPr lang="pl-PL" sz="1350" dirty="0" err="1"/>
              <a:t>Python</a:t>
            </a:r>
            <a:r>
              <a:rPr lang="pl-PL" sz="1350" dirty="0"/>
              <a:t> 3.x</a:t>
            </a:r>
          </a:p>
        </p:txBody>
      </p:sp>
    </p:spTree>
    <p:extLst>
      <p:ext uri="{BB962C8B-B14F-4D97-AF65-F5344CB8AC3E}">
        <p14:creationId xmlns:p14="http://schemas.microsoft.com/office/powerpoint/2010/main" val="6478540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76037D3-B3F4-4D5A-B3D1-FE25459B3525}"/>
              </a:ext>
            </a:extLst>
          </p:cNvPr>
          <p:cNvSpPr>
            <a:spLocks noGrp="1"/>
          </p:cNvSpPr>
          <p:nvPr>
            <p:ph type="title"/>
          </p:nvPr>
        </p:nvSpPr>
        <p:spPr/>
        <p:txBody>
          <a:bodyPr/>
          <a:lstStyle/>
          <a:p>
            <a:r>
              <a:rPr lang="pl-PL" dirty="0"/>
              <a:t>Programowanie obiektowe</a:t>
            </a:r>
          </a:p>
        </p:txBody>
      </p:sp>
      <p:sp>
        <p:nvSpPr>
          <p:cNvPr id="3" name="Symbol zastępczy daty 2">
            <a:extLst>
              <a:ext uri="{FF2B5EF4-FFF2-40B4-BE49-F238E27FC236}">
                <a16:creationId xmlns:a16="http://schemas.microsoft.com/office/drawing/2014/main" id="{8E5FC828-C988-420E-A811-62231AC230A6}"/>
              </a:ext>
            </a:extLst>
          </p:cNvPr>
          <p:cNvSpPr>
            <a:spLocks noGrp="1"/>
          </p:cNvSpPr>
          <p:nvPr>
            <p:ph type="dt" sz="half" idx="4294967295"/>
          </p:nvPr>
        </p:nvSpPr>
        <p:spPr>
          <a:xfrm>
            <a:off x="0" y="0"/>
            <a:ext cx="0" cy="0"/>
          </a:xfrm>
        </p:spPr>
        <p:txBody>
          <a:bodyPr/>
          <a:lstStyle/>
          <a:p>
            <a:pPr rtl="0"/>
            <a:fld id="{98A70DB5-3B74-47E3-90B3-6FF4DAF5961C}" type="datetime1">
              <a:rPr lang="pl-PL" smtClean="0"/>
              <a:t>25.03.2024</a:t>
            </a:fld>
            <a:endParaRPr lang="en-US" dirty="0"/>
          </a:p>
        </p:txBody>
      </p:sp>
      <p:sp>
        <p:nvSpPr>
          <p:cNvPr id="5" name="pole tekstowe 4">
            <a:extLst>
              <a:ext uri="{FF2B5EF4-FFF2-40B4-BE49-F238E27FC236}">
                <a16:creationId xmlns:a16="http://schemas.microsoft.com/office/drawing/2014/main" id="{B11600EC-F2C2-4A55-9F71-55E11322E1DC}"/>
              </a:ext>
            </a:extLst>
          </p:cNvPr>
          <p:cNvSpPr txBox="1"/>
          <p:nvPr/>
        </p:nvSpPr>
        <p:spPr>
          <a:xfrm>
            <a:off x="799052" y="1915451"/>
            <a:ext cx="7216629" cy="2031325"/>
          </a:xfrm>
          <a:prstGeom prst="rect">
            <a:avLst/>
          </a:prstGeom>
          <a:noFill/>
        </p:spPr>
        <p:txBody>
          <a:bodyPr wrap="square">
            <a:spAutoFit/>
          </a:bodyPr>
          <a:lstStyle/>
          <a:p>
            <a:r>
              <a:rPr lang="pl-PL" b="1" dirty="0"/>
              <a:t>Programowanie obiektowe </a:t>
            </a:r>
            <a:r>
              <a:rPr lang="pl-PL" dirty="0"/>
              <a:t>– paradygmat programowania, w którym programy definiuje się za pomocą obiektów – elementów łączących stan i zachowanie. </a:t>
            </a:r>
          </a:p>
          <a:p>
            <a:endParaRPr lang="pl-PL" dirty="0"/>
          </a:p>
          <a:p>
            <a:r>
              <a:rPr lang="pl-PL" dirty="0"/>
              <a:t>Obiektowy program komputerowy wyrażony jest jako zbiór takich obiektów, komunikujących się pomiędzy sobą w celu wykonywania zadań.</a:t>
            </a:r>
          </a:p>
        </p:txBody>
      </p:sp>
    </p:spTree>
    <p:extLst>
      <p:ext uri="{BB962C8B-B14F-4D97-AF65-F5344CB8AC3E}">
        <p14:creationId xmlns:p14="http://schemas.microsoft.com/office/powerpoint/2010/main" val="34262601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PROGRAMOWANIE OBIEKTOWE</a:t>
            </a:r>
          </a:p>
        </p:txBody>
      </p:sp>
      <p:sp>
        <p:nvSpPr>
          <p:cNvPr id="4" name="pole tekstowe 3"/>
          <p:cNvSpPr txBox="1"/>
          <p:nvPr/>
        </p:nvSpPr>
        <p:spPr>
          <a:xfrm>
            <a:off x="800101" y="1210473"/>
            <a:ext cx="8343899" cy="775097"/>
          </a:xfrm>
          <a:prstGeom prst="rect">
            <a:avLst/>
          </a:prstGeom>
        </p:spPr>
        <p:txBody>
          <a:bodyPr vert="horz" wrap="square" lIns="91440" tIns="45720" rIns="91440" bIns="45720" rtlCol="0">
            <a:noAutofit/>
          </a:bodyPr>
          <a:lstStyle/>
          <a:p>
            <a:r>
              <a:rPr lang="pl-PL" sz="3200" dirty="0"/>
              <a:t>Paradygmaty programowania obiektowego</a:t>
            </a:r>
          </a:p>
        </p:txBody>
      </p:sp>
      <p:pic>
        <p:nvPicPr>
          <p:cNvPr id="5" name="Obraz 4" descr="onUKJ3i.jpg?fit=1200%2C120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761" y="2017765"/>
            <a:ext cx="3031173" cy="2280332"/>
          </a:xfrm>
          <a:prstGeom prst="rect">
            <a:avLst/>
          </a:prstGeom>
        </p:spPr>
      </p:pic>
    </p:spTree>
    <p:extLst>
      <p:ext uri="{BB962C8B-B14F-4D97-AF65-F5344CB8AC3E}">
        <p14:creationId xmlns:p14="http://schemas.microsoft.com/office/powerpoint/2010/main" val="19822973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Paradygmaty programowania obiektowego</a:t>
            </a:r>
          </a:p>
        </p:txBody>
      </p:sp>
      <p:sp>
        <p:nvSpPr>
          <p:cNvPr id="4" name="Prostokąt 3"/>
          <p:cNvSpPr/>
          <p:nvPr/>
        </p:nvSpPr>
        <p:spPr>
          <a:xfrm>
            <a:off x="646269" y="1072004"/>
            <a:ext cx="7731149" cy="3139321"/>
          </a:xfrm>
          <a:prstGeom prst="rect">
            <a:avLst/>
          </a:prstGeom>
        </p:spPr>
        <p:txBody>
          <a:bodyPr wrap="square">
            <a:spAutoFit/>
          </a:bodyPr>
          <a:lstStyle/>
          <a:p>
            <a:r>
              <a:rPr lang="pl-PL" b="1" dirty="0"/>
              <a:t>Abstrakcja</a:t>
            </a:r>
            <a:r>
              <a:rPr lang="pl-PL" dirty="0"/>
              <a:t>: każdy obiekt w systemie służy jako model abstrakcyjnego "wykonawcy", który może wykonywać pracę, opisywać i zmieniać swój stan, oraz komunikować się z innymi obiektami w systemie, bez ujawniania, w jaki sposób zaimplementowano dane cechy.  </a:t>
            </a:r>
          </a:p>
          <a:p>
            <a:endParaRPr lang="pl-PL" dirty="0"/>
          </a:p>
          <a:p>
            <a:r>
              <a:rPr lang="pl-PL" b="1" dirty="0"/>
              <a:t>Hermetyzacja(separacja):</a:t>
            </a:r>
            <a:r>
              <a:rPr lang="pl-PL" dirty="0"/>
              <a:t> oddzielenie „co” od „jak”. Enkapsulacja zapewnia, że obiekt nie może zmieniać stanu innych obiektów w nieokreślony sposób. Każdy typ obiektu dostarcza interfejsu, który określa sposób współpracy z innymi obiektami. Jedynie za pomocą określonych metod mamy możliwość zmienić stan obiektu, bezpośredni dostęp do zmiennych jest zabroniony. </a:t>
            </a:r>
          </a:p>
        </p:txBody>
      </p:sp>
    </p:spTree>
    <p:extLst>
      <p:ext uri="{BB962C8B-B14F-4D97-AF65-F5344CB8AC3E}">
        <p14:creationId xmlns:p14="http://schemas.microsoft.com/office/powerpoint/2010/main" val="18810162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Paradygmaty programowania obiektowego</a:t>
            </a:r>
          </a:p>
        </p:txBody>
      </p:sp>
      <p:sp>
        <p:nvSpPr>
          <p:cNvPr id="4" name="Prostokąt 3"/>
          <p:cNvSpPr/>
          <p:nvPr/>
        </p:nvSpPr>
        <p:spPr>
          <a:xfrm>
            <a:off x="123753" y="1279088"/>
            <a:ext cx="8635236" cy="2862322"/>
          </a:xfrm>
          <a:prstGeom prst="rect">
            <a:avLst/>
          </a:prstGeom>
        </p:spPr>
        <p:txBody>
          <a:bodyPr wrap="square">
            <a:spAutoFit/>
          </a:bodyPr>
          <a:lstStyle/>
          <a:p>
            <a:r>
              <a:rPr lang="pl-PL" b="1" dirty="0"/>
              <a:t>Dziedziczenie(kompozycja):</a:t>
            </a:r>
            <a:r>
              <a:rPr lang="pl-PL" dirty="0"/>
              <a:t> umożliwia stworzenie hierarchii obiektów w programie. Polega na przejęciu właściwości i funkcjonalności obiektów innej klasy i ewentualnej modyfikacji tych właściwości i funkcjonalności w taki sposób, by były one bardziej wyspecjalizowane </a:t>
            </a:r>
          </a:p>
          <a:p>
            <a:endParaRPr lang="pl-PL" dirty="0"/>
          </a:p>
          <a:p>
            <a:r>
              <a:rPr lang="pl-PL" b="1" dirty="0"/>
              <a:t>Polimorfizm(wielopostaciowość): </a:t>
            </a:r>
            <a:r>
              <a:rPr lang="pl-PL" dirty="0"/>
              <a:t>referencje i wskaźniki obiektów mogą dotyczyć obiektów różnego typu, a wywołanie metody dla referencji spowoduje zachowanie odpowiednie dla pełnego typu obiektu wywoływanego. Zazwyczaj można wyróżnić dwa rodzaje polimorfizmu: dynamiczne- wykonywane podczas działania programu, a także statyczne- na etapie kompilacji </a:t>
            </a:r>
          </a:p>
        </p:txBody>
      </p:sp>
    </p:spTree>
    <p:extLst>
      <p:ext uri="{BB962C8B-B14F-4D97-AF65-F5344CB8AC3E}">
        <p14:creationId xmlns:p14="http://schemas.microsoft.com/office/powerpoint/2010/main" val="38869979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570EE68-D5AB-40C1-9457-957EB77028FA}"/>
              </a:ext>
            </a:extLst>
          </p:cNvPr>
          <p:cNvSpPr>
            <a:spLocks noGrp="1"/>
          </p:cNvSpPr>
          <p:nvPr>
            <p:ph type="title"/>
          </p:nvPr>
        </p:nvSpPr>
        <p:spPr/>
        <p:txBody>
          <a:bodyPr/>
          <a:lstStyle/>
          <a:p>
            <a:r>
              <a:rPr lang="pl-PL" dirty="0"/>
              <a:t>Tworzenie klas</a:t>
            </a:r>
          </a:p>
        </p:txBody>
      </p:sp>
      <p:sp>
        <p:nvSpPr>
          <p:cNvPr id="3" name="Symbol zastępczy daty 2">
            <a:extLst>
              <a:ext uri="{FF2B5EF4-FFF2-40B4-BE49-F238E27FC236}">
                <a16:creationId xmlns:a16="http://schemas.microsoft.com/office/drawing/2014/main" id="{B2A89DA1-860C-4752-8BF1-2215D6CEC26B}"/>
              </a:ext>
            </a:extLst>
          </p:cNvPr>
          <p:cNvSpPr>
            <a:spLocks noGrp="1"/>
          </p:cNvSpPr>
          <p:nvPr>
            <p:ph type="dt" sz="half" idx="4294967295"/>
          </p:nvPr>
        </p:nvSpPr>
        <p:spPr>
          <a:xfrm>
            <a:off x="0" y="0"/>
            <a:ext cx="0" cy="0"/>
          </a:xfrm>
        </p:spPr>
        <p:txBody>
          <a:bodyPr/>
          <a:lstStyle/>
          <a:p>
            <a:pPr rtl="0"/>
            <a:fld id="{98A70DB5-3B74-47E3-90B3-6FF4DAF5961C}" type="datetime1">
              <a:rPr lang="pl-PL" smtClean="0"/>
              <a:t>25.03.2024</a:t>
            </a:fld>
            <a:endParaRPr lang="en-US" dirty="0"/>
          </a:p>
        </p:txBody>
      </p:sp>
      <p:sp>
        <p:nvSpPr>
          <p:cNvPr id="5" name="pole tekstowe 4">
            <a:extLst>
              <a:ext uri="{FF2B5EF4-FFF2-40B4-BE49-F238E27FC236}">
                <a16:creationId xmlns:a16="http://schemas.microsoft.com/office/drawing/2014/main" id="{EC7BFA76-8C6C-472E-809F-87C7C23091DF}"/>
              </a:ext>
            </a:extLst>
          </p:cNvPr>
          <p:cNvSpPr txBox="1"/>
          <p:nvPr/>
        </p:nvSpPr>
        <p:spPr>
          <a:xfrm>
            <a:off x="869833" y="1502115"/>
            <a:ext cx="6315338" cy="2698559"/>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KlasaPierwsza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42699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F5F1F9A-84A6-4A05-AED7-048D2DA928D7}"/>
              </a:ext>
            </a:extLst>
          </p:cNvPr>
          <p:cNvSpPr>
            <a:spLocks noGrp="1"/>
          </p:cNvSpPr>
          <p:nvPr>
            <p:ph type="title"/>
          </p:nvPr>
        </p:nvSpPr>
        <p:spPr/>
        <p:txBody>
          <a:bodyPr/>
          <a:lstStyle/>
          <a:p>
            <a:r>
              <a:rPr lang="pl-PL" dirty="0"/>
              <a:t>Kalendarium</a:t>
            </a:r>
          </a:p>
        </p:txBody>
      </p:sp>
      <p:pic>
        <p:nvPicPr>
          <p:cNvPr id="6" name="Obraz 5">
            <a:extLst>
              <a:ext uri="{FF2B5EF4-FFF2-40B4-BE49-F238E27FC236}">
                <a16:creationId xmlns:a16="http://schemas.microsoft.com/office/drawing/2014/main" id="{28E13767-4478-4B0D-9B13-AAEB576DD487}"/>
              </a:ext>
            </a:extLst>
          </p:cNvPr>
          <p:cNvPicPr>
            <a:picLocks noChangeAspect="1"/>
          </p:cNvPicPr>
          <p:nvPr/>
        </p:nvPicPr>
        <p:blipFill>
          <a:blip r:embed="rId2"/>
          <a:stretch>
            <a:fillRect/>
          </a:stretch>
        </p:blipFill>
        <p:spPr>
          <a:xfrm>
            <a:off x="493254" y="1268016"/>
            <a:ext cx="8450138" cy="2741083"/>
          </a:xfrm>
          <a:prstGeom prst="rect">
            <a:avLst/>
          </a:prstGeom>
        </p:spPr>
      </p:pic>
    </p:spTree>
    <p:extLst>
      <p:ext uri="{BB962C8B-B14F-4D97-AF65-F5344CB8AC3E}">
        <p14:creationId xmlns:p14="http://schemas.microsoft.com/office/powerpoint/2010/main" val="20627059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50B5704-1A80-4F4D-A562-66FDDF458C98}"/>
              </a:ext>
            </a:extLst>
          </p:cNvPr>
          <p:cNvSpPr>
            <a:spLocks noGrp="1"/>
          </p:cNvSpPr>
          <p:nvPr>
            <p:ph type="title"/>
          </p:nvPr>
        </p:nvSpPr>
        <p:spPr/>
        <p:txBody>
          <a:bodyPr/>
          <a:lstStyle/>
          <a:p>
            <a:r>
              <a:rPr lang="pl-PL" dirty="0"/>
              <a:t>dziedziczenie</a:t>
            </a:r>
          </a:p>
        </p:txBody>
      </p:sp>
      <p:sp>
        <p:nvSpPr>
          <p:cNvPr id="3" name="Symbol zastępczy daty 2">
            <a:extLst>
              <a:ext uri="{FF2B5EF4-FFF2-40B4-BE49-F238E27FC236}">
                <a16:creationId xmlns:a16="http://schemas.microsoft.com/office/drawing/2014/main" id="{3BCC2A1F-C5F6-48E0-AA31-F83547C4BDC8}"/>
              </a:ext>
            </a:extLst>
          </p:cNvPr>
          <p:cNvSpPr>
            <a:spLocks noGrp="1"/>
          </p:cNvSpPr>
          <p:nvPr>
            <p:ph type="dt" sz="half" idx="4294967295"/>
          </p:nvPr>
        </p:nvSpPr>
        <p:spPr>
          <a:xfrm>
            <a:off x="0" y="0"/>
            <a:ext cx="0" cy="0"/>
          </a:xfrm>
        </p:spPr>
        <p:txBody>
          <a:bodyPr/>
          <a:lstStyle/>
          <a:p>
            <a:pPr rtl="0"/>
            <a:fld id="{98A70DB5-3B74-47E3-90B3-6FF4DAF5961C}" type="datetime1">
              <a:rPr lang="pl-PL" smtClean="0"/>
              <a:t>25.03.2024</a:t>
            </a:fld>
            <a:endParaRPr lang="en-US" dirty="0"/>
          </a:p>
        </p:txBody>
      </p:sp>
      <p:sp>
        <p:nvSpPr>
          <p:cNvPr id="5" name="pole tekstowe 4">
            <a:extLst>
              <a:ext uri="{FF2B5EF4-FFF2-40B4-BE49-F238E27FC236}">
                <a16:creationId xmlns:a16="http://schemas.microsoft.com/office/drawing/2014/main" id="{67D5FC2D-5E1A-4DEB-A94B-0490C350DE8E}"/>
              </a:ext>
            </a:extLst>
          </p:cNvPr>
          <p:cNvSpPr txBox="1"/>
          <p:nvPr/>
        </p:nvSpPr>
        <p:spPr>
          <a:xfrm>
            <a:off x="484464" y="1134685"/>
            <a:ext cx="8879747" cy="3596306"/>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KlasaPierwsza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super</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 c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policz_sume</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"suma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 wynosi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397596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D230535-0015-4257-87BB-85F0D01D1B67}"/>
              </a:ext>
            </a:extLst>
          </p:cNvPr>
          <p:cNvSpPr>
            <a:spLocks noGrp="1"/>
          </p:cNvSpPr>
          <p:nvPr>
            <p:ph type="title"/>
          </p:nvPr>
        </p:nvSpPr>
        <p:spPr/>
        <p:txBody>
          <a:bodyPr/>
          <a:lstStyle/>
          <a:p>
            <a:r>
              <a:rPr lang="pl-PL" dirty="0" err="1"/>
              <a:t>wielodziedziczenie</a:t>
            </a:r>
            <a:endParaRPr lang="pl-PL" dirty="0"/>
          </a:p>
        </p:txBody>
      </p:sp>
      <p:sp>
        <p:nvSpPr>
          <p:cNvPr id="3" name="Symbol zastępczy daty 2">
            <a:extLst>
              <a:ext uri="{FF2B5EF4-FFF2-40B4-BE49-F238E27FC236}">
                <a16:creationId xmlns:a16="http://schemas.microsoft.com/office/drawing/2014/main" id="{4E8A5076-9DB7-4D93-9437-D468EBE055EB}"/>
              </a:ext>
            </a:extLst>
          </p:cNvPr>
          <p:cNvSpPr>
            <a:spLocks noGrp="1"/>
          </p:cNvSpPr>
          <p:nvPr>
            <p:ph type="dt" sz="half" idx="4294967295"/>
          </p:nvPr>
        </p:nvSpPr>
        <p:spPr>
          <a:xfrm>
            <a:off x="0" y="0"/>
            <a:ext cx="0" cy="0"/>
          </a:xfrm>
        </p:spPr>
        <p:txBody>
          <a:bodyPr/>
          <a:lstStyle/>
          <a:p>
            <a:pPr rtl="0"/>
            <a:fld id="{98A70DB5-3B74-47E3-90B3-6FF4DAF5961C}" type="datetime1">
              <a:rPr lang="pl-PL" smtClean="0"/>
              <a:t>25.03.2024</a:t>
            </a:fld>
            <a:endParaRPr lang="en-US" dirty="0"/>
          </a:p>
        </p:txBody>
      </p:sp>
      <p:sp>
        <p:nvSpPr>
          <p:cNvPr id="5" name="pole tekstowe 4">
            <a:extLst>
              <a:ext uri="{FF2B5EF4-FFF2-40B4-BE49-F238E27FC236}">
                <a16:creationId xmlns:a16="http://schemas.microsoft.com/office/drawing/2014/main" id="{F84F8E36-1926-4056-BAFB-87DE9E80C86E}"/>
              </a:ext>
            </a:extLst>
          </p:cNvPr>
          <p:cNvSpPr txBox="1"/>
          <p:nvPr/>
        </p:nvSpPr>
        <p:spPr>
          <a:xfrm>
            <a:off x="532731" y="1004050"/>
            <a:ext cx="8078539" cy="3895554"/>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KlasaTrzecia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Ekstra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Ekstra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print_abcd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 c = {}, d = {} , ekstra wartość g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policz_sume</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"suma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a+b+c+d+g</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 wynosi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602103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2D431D1-E02F-4D84-891A-FFB0F8D0FA75}"/>
              </a:ext>
            </a:extLst>
          </p:cNvPr>
          <p:cNvSpPr>
            <a:spLocks noGrp="1"/>
          </p:cNvSpPr>
          <p:nvPr>
            <p:ph type="title"/>
          </p:nvPr>
        </p:nvSpPr>
        <p:spPr/>
        <p:txBody>
          <a:bodyPr/>
          <a:lstStyle/>
          <a:p>
            <a:r>
              <a:rPr lang="pl-PL" dirty="0"/>
              <a:t>Klasa abstrakcyjna</a:t>
            </a:r>
          </a:p>
        </p:txBody>
      </p:sp>
      <p:sp>
        <p:nvSpPr>
          <p:cNvPr id="3" name="Symbol zastępczy daty 2">
            <a:extLst>
              <a:ext uri="{FF2B5EF4-FFF2-40B4-BE49-F238E27FC236}">
                <a16:creationId xmlns:a16="http://schemas.microsoft.com/office/drawing/2014/main" id="{7DCBB9B5-D02C-41E9-BC72-9ECCE6E94815}"/>
              </a:ext>
            </a:extLst>
          </p:cNvPr>
          <p:cNvSpPr>
            <a:spLocks noGrp="1"/>
          </p:cNvSpPr>
          <p:nvPr>
            <p:ph type="dt" sz="half" idx="4294967295"/>
          </p:nvPr>
        </p:nvSpPr>
        <p:spPr>
          <a:xfrm>
            <a:off x="0" y="0"/>
            <a:ext cx="0" cy="0"/>
          </a:xfrm>
        </p:spPr>
        <p:txBody>
          <a:bodyPr/>
          <a:lstStyle/>
          <a:p>
            <a:pPr rtl="0"/>
            <a:fld id="{98A70DB5-3B74-47E3-90B3-6FF4DAF5961C}" type="datetime1">
              <a:rPr lang="pl-PL" smtClean="0"/>
              <a:t>25.03.2024</a:t>
            </a:fld>
            <a:endParaRPr lang="en-US" dirty="0"/>
          </a:p>
        </p:txBody>
      </p:sp>
      <p:sp>
        <p:nvSpPr>
          <p:cNvPr id="5" name="pole tekstowe 4">
            <a:extLst>
              <a:ext uri="{FF2B5EF4-FFF2-40B4-BE49-F238E27FC236}">
                <a16:creationId xmlns:a16="http://schemas.microsoft.com/office/drawing/2014/main" id="{8C4D3984-3154-460F-A915-7BE24AF3B33A}"/>
              </a:ext>
            </a:extLst>
          </p:cNvPr>
          <p:cNvSpPr txBox="1"/>
          <p:nvPr/>
        </p:nvSpPr>
        <p:spPr>
          <a:xfrm>
            <a:off x="512416" y="1101832"/>
            <a:ext cx="4570952" cy="3297056"/>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from</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6F008A"/>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Pojazd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pokaz_naped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predkosc_max</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pole tekstowe 6">
            <a:extLst>
              <a:ext uri="{FF2B5EF4-FFF2-40B4-BE49-F238E27FC236}">
                <a16:creationId xmlns:a16="http://schemas.microsoft.com/office/drawing/2014/main" id="{04A818C0-69C8-4D8A-B5E6-F0A70E418A5C}"/>
              </a:ext>
            </a:extLst>
          </p:cNvPr>
          <p:cNvSpPr txBox="1"/>
          <p:nvPr/>
        </p:nvSpPr>
        <p:spPr>
          <a:xfrm>
            <a:off x="5236802" y="1459019"/>
            <a:ext cx="2854760" cy="2100062"/>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Rower</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Pojazd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pokaz_naped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"korba"</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predkosc_max</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60</a:t>
            </a:r>
            <a:endParaRPr lang="pl-PL" sz="135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Prostokąt 7">
            <a:extLst>
              <a:ext uri="{FF2B5EF4-FFF2-40B4-BE49-F238E27FC236}">
                <a16:creationId xmlns:a16="http://schemas.microsoft.com/office/drawing/2014/main" id="{0E6389D7-13C7-4E52-B4C4-626709941F40}"/>
              </a:ext>
            </a:extLst>
          </p:cNvPr>
          <p:cNvSpPr/>
          <p:nvPr/>
        </p:nvSpPr>
        <p:spPr>
          <a:xfrm>
            <a:off x="358983" y="962372"/>
            <a:ext cx="3973794" cy="350595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l-PL" sz="1350"/>
          </a:p>
        </p:txBody>
      </p:sp>
      <p:sp>
        <p:nvSpPr>
          <p:cNvPr id="9" name="Prostokąt 8">
            <a:extLst>
              <a:ext uri="{FF2B5EF4-FFF2-40B4-BE49-F238E27FC236}">
                <a16:creationId xmlns:a16="http://schemas.microsoft.com/office/drawing/2014/main" id="{996D6695-638B-4D80-B4F2-D43B99796D00}"/>
              </a:ext>
            </a:extLst>
          </p:cNvPr>
          <p:cNvSpPr/>
          <p:nvPr/>
        </p:nvSpPr>
        <p:spPr>
          <a:xfrm>
            <a:off x="5083368" y="1257172"/>
            <a:ext cx="3251675" cy="248041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l-PL" sz="1350"/>
          </a:p>
        </p:txBody>
      </p:sp>
    </p:spTree>
    <p:extLst>
      <p:ext uri="{BB962C8B-B14F-4D97-AF65-F5344CB8AC3E}">
        <p14:creationId xmlns:p14="http://schemas.microsoft.com/office/powerpoint/2010/main" val="32267161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B1D77AE-9256-4D19-9677-7FDCECBF414C}"/>
              </a:ext>
            </a:extLst>
          </p:cNvPr>
          <p:cNvSpPr>
            <a:spLocks noGrp="1"/>
          </p:cNvSpPr>
          <p:nvPr>
            <p:ph type="title"/>
          </p:nvPr>
        </p:nvSpPr>
        <p:spPr/>
        <p:txBody>
          <a:bodyPr/>
          <a:lstStyle/>
          <a:p>
            <a:r>
              <a:rPr lang="pl-PL" dirty="0"/>
              <a:t>Obsługa błędu  - </a:t>
            </a:r>
            <a:r>
              <a:rPr lang="pl-PL" dirty="0" err="1"/>
              <a:t>wyjatki</a:t>
            </a:r>
            <a:endParaRPr lang="pl-PL" dirty="0"/>
          </a:p>
        </p:txBody>
      </p:sp>
      <p:sp>
        <p:nvSpPr>
          <p:cNvPr id="3" name="Symbol zastępczy daty 2">
            <a:extLst>
              <a:ext uri="{FF2B5EF4-FFF2-40B4-BE49-F238E27FC236}">
                <a16:creationId xmlns:a16="http://schemas.microsoft.com/office/drawing/2014/main" id="{BD6ECE05-0FAA-47F2-8236-CB618F3613BE}"/>
              </a:ext>
            </a:extLst>
          </p:cNvPr>
          <p:cNvSpPr>
            <a:spLocks noGrp="1"/>
          </p:cNvSpPr>
          <p:nvPr>
            <p:ph type="dt" sz="half" idx="4294967295"/>
          </p:nvPr>
        </p:nvSpPr>
        <p:spPr>
          <a:xfrm>
            <a:off x="0" y="0"/>
            <a:ext cx="0" cy="0"/>
          </a:xfrm>
        </p:spPr>
        <p:txBody>
          <a:bodyPr/>
          <a:lstStyle/>
          <a:p>
            <a:pPr rtl="0"/>
            <a:fld id="{98A70DB5-3B74-47E3-90B3-6FF4DAF5961C}" type="datetime1">
              <a:rPr lang="pl-PL" smtClean="0"/>
              <a:t>25.03.2024</a:t>
            </a:fld>
            <a:endParaRPr lang="en-US" dirty="0"/>
          </a:p>
        </p:txBody>
      </p:sp>
      <p:sp>
        <p:nvSpPr>
          <p:cNvPr id="7" name="pole tekstowe 6">
            <a:extLst>
              <a:ext uri="{FF2B5EF4-FFF2-40B4-BE49-F238E27FC236}">
                <a16:creationId xmlns:a16="http://schemas.microsoft.com/office/drawing/2014/main" id="{19B48197-510D-42C1-AB1F-BC38C2632B65}"/>
              </a:ext>
            </a:extLst>
          </p:cNvPr>
          <p:cNvSpPr txBox="1"/>
          <p:nvPr/>
        </p:nvSpPr>
        <p:spPr>
          <a:xfrm>
            <a:off x="830844" y="1008748"/>
            <a:ext cx="7877263" cy="3754682"/>
          </a:xfrm>
          <a:prstGeom prst="rect">
            <a:avLst/>
          </a:prstGeom>
          <a:noFill/>
        </p:spPr>
        <p:txBody>
          <a:bodyPr wrap="square">
            <a:spAutoFit/>
          </a:bodyPr>
          <a:lstStyle/>
          <a:p>
            <a:pPr>
              <a:lnSpc>
                <a:spcPct val="107000"/>
              </a:lnSpc>
              <a:spcAft>
                <a:spcPts val="600"/>
              </a:spcAft>
            </a:pPr>
            <a:r>
              <a:rPr lang="pl-PL" sz="10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dziel(</a:t>
            </a:r>
            <a:r>
              <a:rPr lang="pl-PL" sz="1050" dirty="0" err="1">
                <a:solidFill>
                  <a:srgbClr val="808080"/>
                </a:solidFill>
                <a:latin typeface="Consolas" panose="020B0609020204030204" pitchFamily="49" charset="0"/>
                <a:ea typeface="Calibri" panose="020F0502020204030204" pitchFamily="34" charset="0"/>
                <a:cs typeface="Consolas" panose="020B0609020204030204" pitchFamily="49" charset="0"/>
              </a:rPr>
              <a:t>x</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808080"/>
                </a:solidFill>
                <a:latin typeface="Consolas" panose="020B0609020204030204" pitchFamily="49" charset="0"/>
                <a:ea typeface="Calibri" panose="020F0502020204030204" pitchFamily="34" charset="0"/>
                <a:cs typeface="Consolas" panose="020B0609020204030204" pitchFamily="49" charset="0"/>
              </a:rPr>
              <a:t>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try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wynik = </a:t>
            </a:r>
            <a:r>
              <a:rPr lang="pl-PL" sz="1050" dirty="0">
                <a:solidFill>
                  <a:srgbClr val="808080"/>
                </a:solidFill>
                <a:latin typeface="Consolas" panose="020B0609020204030204" pitchFamily="49" charset="0"/>
                <a:ea typeface="Calibri" panose="020F0502020204030204" pitchFamily="34" charset="0"/>
                <a:cs typeface="Consolas" panose="020B0609020204030204" pitchFamily="49" charset="0"/>
              </a:rPr>
              <a:t>x</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808080"/>
                </a:solidFill>
                <a:latin typeface="Consolas" panose="020B0609020204030204" pitchFamily="49" charset="0"/>
                <a:ea typeface="Calibri" panose="020F0502020204030204" pitchFamily="34" charset="0"/>
                <a:cs typeface="Consolas" panose="020B0609020204030204" pitchFamily="49" charset="0"/>
              </a:rPr>
              <a:t>y</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2B91AF"/>
                </a:solidFill>
                <a:latin typeface="Consolas" panose="020B0609020204030204" pitchFamily="49" charset="0"/>
                <a:ea typeface="Calibri" panose="020F0502020204030204" pitchFamily="34" charset="0"/>
                <a:cs typeface="Consolas" panose="020B0609020204030204" pitchFamily="49" charset="0"/>
              </a:rPr>
              <a:t>ZeroDivisionError</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"dzielenie przez 0!"</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2B91AF"/>
                </a:solidFill>
                <a:latin typeface="Consolas" panose="020B0609020204030204" pitchFamily="49" charset="0"/>
                <a:ea typeface="Calibri" panose="020F0502020204030204" pitchFamily="34" charset="0"/>
                <a:cs typeface="Consolas" panose="020B0609020204030204" pitchFamily="49" charset="0"/>
              </a:rPr>
              <a:t>NameError</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"brak rozwiązania"</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else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"wynik dzielenia: {}"</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.format(wynik))</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finally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"jeśli chcesz dzielić nadal, podaj kolejne wartości."</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try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dziel(1,1)</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"nieoczekiwany błąd!"</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220058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EDE278D-F1DF-48C8-B2A6-8D2B32B1760C}"/>
              </a:ext>
            </a:extLst>
          </p:cNvPr>
          <p:cNvSpPr>
            <a:spLocks noGrp="1"/>
          </p:cNvSpPr>
          <p:nvPr>
            <p:ph type="title"/>
          </p:nvPr>
        </p:nvSpPr>
        <p:spPr/>
        <p:txBody>
          <a:bodyPr/>
          <a:lstStyle/>
          <a:p>
            <a:r>
              <a:rPr lang="pl-PL" dirty="0"/>
              <a:t>Dostęp do plików i OS</a:t>
            </a:r>
          </a:p>
        </p:txBody>
      </p:sp>
      <p:sp>
        <p:nvSpPr>
          <p:cNvPr id="3" name="Symbol zastępczy daty 2">
            <a:extLst>
              <a:ext uri="{FF2B5EF4-FFF2-40B4-BE49-F238E27FC236}">
                <a16:creationId xmlns:a16="http://schemas.microsoft.com/office/drawing/2014/main" id="{5A8AC01C-D7DD-418F-BFA2-4854EB278306}"/>
              </a:ext>
            </a:extLst>
          </p:cNvPr>
          <p:cNvSpPr>
            <a:spLocks noGrp="1"/>
          </p:cNvSpPr>
          <p:nvPr>
            <p:ph type="dt" sz="half" idx="4294967295"/>
          </p:nvPr>
        </p:nvSpPr>
        <p:spPr>
          <a:xfrm>
            <a:off x="0" y="0"/>
            <a:ext cx="0" cy="0"/>
          </a:xfrm>
        </p:spPr>
        <p:txBody>
          <a:bodyPr/>
          <a:lstStyle/>
          <a:p>
            <a:pPr rtl="0"/>
            <a:fld id="{98A70DB5-3B74-47E3-90B3-6FF4DAF5961C}" type="datetime1">
              <a:rPr lang="pl-PL" smtClean="0"/>
              <a:t>25.03.2024</a:t>
            </a:fld>
            <a:endParaRPr lang="en-US" dirty="0"/>
          </a:p>
        </p:txBody>
      </p:sp>
      <p:sp>
        <p:nvSpPr>
          <p:cNvPr id="7" name="pole tekstowe 6">
            <a:extLst>
              <a:ext uri="{FF2B5EF4-FFF2-40B4-BE49-F238E27FC236}">
                <a16:creationId xmlns:a16="http://schemas.microsoft.com/office/drawing/2014/main" id="{7AB67D46-EFE5-47AF-8E27-0DB1888FB94A}"/>
              </a:ext>
            </a:extLst>
          </p:cNvPr>
          <p:cNvSpPr txBox="1"/>
          <p:nvPr/>
        </p:nvSpPr>
        <p:spPr>
          <a:xfrm>
            <a:off x="762874" y="1085916"/>
            <a:ext cx="6371963" cy="3255058"/>
          </a:xfrm>
          <a:prstGeom prst="rect">
            <a:avLst/>
          </a:prstGeom>
          <a:noFill/>
        </p:spPr>
        <p:txBody>
          <a:bodyPr wrap="square">
            <a:spAutoFit/>
          </a:bodyPr>
          <a:lstStyle/>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 = open(</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"a</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f.write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"to jest ważna informacja \n"</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f.close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 = open(</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"r</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f.read</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f.close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os</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path</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.exists</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os</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.remove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"Plik został usunięty"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else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"Plik nie istnieje"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295956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p:cNvSpPr/>
          <p:nvPr/>
        </p:nvSpPr>
        <p:spPr>
          <a:xfrm>
            <a:off x="732559" y="948188"/>
            <a:ext cx="7715250" cy="3227165"/>
          </a:xfrm>
          <a:prstGeom prst="rect">
            <a:avLst/>
          </a:prstGeom>
        </p:spPr>
        <p:txBody>
          <a:bodyPr wrap="square">
            <a:spAutoFit/>
          </a:bodyPr>
          <a:lstStyle/>
          <a:p>
            <a:pPr>
              <a:lnSpc>
                <a:spcPct val="120000"/>
              </a:lnSpc>
              <a:spcBef>
                <a:spcPts val="1800"/>
              </a:spcBef>
            </a:pP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Powody stworzenia języka </a:t>
            </a:r>
            <a:r>
              <a:rPr lang="pl-PL" b="1" kern="0" cap="all" dirty="0" err="1">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xml</a:t>
            </a: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a:t>
            </a:r>
            <a:b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b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 </a:t>
            </a:r>
            <a:r>
              <a:rPr lang="pl-PL" sz="1500" b="1" kern="0" cap="all" dirty="0">
                <a:solidFill>
                  <a:srgbClr val="BFBFBF"/>
                </a:solidFill>
                <a:latin typeface="Arial Black" panose="020B0A04020102020204" pitchFamily="34" charset="0"/>
                <a:ea typeface="Times New Roman" panose="02020603050405020304" pitchFamily="18" charset="0"/>
                <a:cs typeface="Times New Roman" panose="02020603050405020304" pitchFamily="18" charset="0"/>
              </a:rPr>
              <a:t>[złe cechy języka HTML]</a:t>
            </a:r>
            <a:endPar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endParaRP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Dokument nie zawierający typowych składników (nagłówków, akapitów, list tabel itp.). [Trochę zmieniło się to w HYML5]. HTML-owi brakuje na przykład elementów potrzebnych do oznaczenia notacji muzycznej lub równań matematycznych.</a:t>
            </a: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Baza danych np. katalog książek. Strony HTML możesz używać do przechowywania i wyświetlania informacji ze statycznej bazy danych (na przykład z listy z opisami książek). Jeśli jednak chciałbyś posortować, przefiltrować, odnaleźć lub opracować informacje inaczej, to każda informacja musiałaby zostać oznaczona.</a:t>
            </a: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Dokument, który chcesz uporządkować w hierarchiczną strukturę danych drzewa – powiedzmy, że piszemy książkę – chcemy pooznaczać jej strukturę: rozdziały, podrozdziały. HTML nie daje takich możliwości – nie wprowadza fizycznej struktury.</a:t>
            </a:r>
          </a:p>
        </p:txBody>
      </p:sp>
    </p:spTree>
    <p:extLst>
      <p:ext uri="{BB962C8B-B14F-4D97-AF65-F5344CB8AC3E}">
        <p14:creationId xmlns:p14="http://schemas.microsoft.com/office/powerpoint/2010/main" val="35783595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pole tekstowe 25"/>
          <p:cNvSpPr txBox="1"/>
          <p:nvPr/>
        </p:nvSpPr>
        <p:spPr>
          <a:xfrm>
            <a:off x="646835" y="452005"/>
            <a:ext cx="3390035" cy="300082"/>
          </a:xfrm>
          <a:prstGeom prst="rect">
            <a:avLst/>
          </a:prstGeom>
          <a:noFill/>
        </p:spPr>
        <p:txBody>
          <a:bodyPr wrap="square" rtlCol="0">
            <a:spAutoFit/>
          </a:bodyPr>
          <a:lstStyle/>
          <a:p>
            <a:r>
              <a:rPr lang="pl-PL" sz="1350" dirty="0"/>
              <a:t>Budowa dokumentu XML</a:t>
            </a:r>
          </a:p>
        </p:txBody>
      </p:sp>
      <p:pic>
        <p:nvPicPr>
          <p:cNvPr id="27" name="Obraz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118" y="970252"/>
            <a:ext cx="3416141" cy="3105583"/>
          </a:xfrm>
          <a:prstGeom prst="rect">
            <a:avLst/>
          </a:prstGeom>
        </p:spPr>
      </p:pic>
      <p:sp>
        <p:nvSpPr>
          <p:cNvPr id="28" name="pole tekstowe 27"/>
          <p:cNvSpPr txBox="1"/>
          <p:nvPr/>
        </p:nvSpPr>
        <p:spPr>
          <a:xfrm>
            <a:off x="4473288" y="970250"/>
            <a:ext cx="4333009" cy="2377574"/>
          </a:xfrm>
          <a:prstGeom prst="rect">
            <a:avLst/>
          </a:prstGeom>
          <a:noFill/>
        </p:spPr>
        <p:txBody>
          <a:bodyPr wrap="square" rtlCol="0">
            <a:spAutoFit/>
          </a:bodyPr>
          <a:lstStyle/>
          <a:p>
            <a:pPr marL="257168" indent="-257168">
              <a:buAutoNum type="arabicPeriod"/>
            </a:pPr>
            <a:r>
              <a:rPr lang="pl-PL" sz="1350" dirty="0"/>
              <a:t>Deklaracje -  to znajdujące się w pliku danych informacje identyfikujące sam plik i inne powiązane z nim pliki.</a:t>
            </a:r>
          </a:p>
          <a:p>
            <a:pPr marL="257168" indent="-257168">
              <a:buAutoNum type="arabicPeriod"/>
            </a:pPr>
            <a:r>
              <a:rPr lang="pl-PL" sz="1350" dirty="0"/>
              <a:t>Element główny - </a:t>
            </a:r>
            <a:r>
              <a:rPr lang="pl-PL" sz="1350" dirty="0" err="1"/>
              <a:t>tag</a:t>
            </a:r>
            <a:r>
              <a:rPr lang="pl-PL" sz="1350" dirty="0"/>
              <a:t> zawierający wszystkie inne </a:t>
            </a:r>
            <a:r>
              <a:rPr lang="pl-PL" sz="1350" dirty="0" err="1"/>
              <a:t>tagi</a:t>
            </a:r>
            <a:r>
              <a:rPr lang="pl-PL" sz="1350" dirty="0"/>
              <a:t> </a:t>
            </a:r>
            <a:br>
              <a:rPr lang="pl-PL" sz="1350" dirty="0"/>
            </a:br>
            <a:r>
              <a:rPr lang="pl-PL" sz="1350" dirty="0"/>
              <a:t>i dane w każdym pojedynczym rekordzie.</a:t>
            </a:r>
          </a:p>
          <a:p>
            <a:pPr marL="257168" indent="-257168">
              <a:buAutoNum type="arabicPeriod"/>
            </a:pPr>
            <a:r>
              <a:rPr lang="pl-PL" sz="1350" dirty="0"/>
              <a:t>Atrybut - zawierają informacje o </a:t>
            </a:r>
            <a:r>
              <a:rPr lang="pl-PL" sz="1350" dirty="0" err="1"/>
              <a:t>tagach</a:t>
            </a:r>
            <a:r>
              <a:rPr lang="pl-PL" sz="1350" dirty="0"/>
              <a:t> i znajdujących się w nich danych. Typy informacji w atrybutach są zdefiniowane przez system XML dla każdego rodzaju </a:t>
            </a:r>
            <a:r>
              <a:rPr lang="pl-PL" sz="1350" dirty="0" err="1"/>
              <a:t>tagu</a:t>
            </a:r>
            <a:r>
              <a:rPr lang="pl-PL" sz="1350" dirty="0"/>
              <a:t>.</a:t>
            </a:r>
          </a:p>
          <a:p>
            <a:pPr marL="257168" indent="-257168">
              <a:buAutoNum type="arabicPeriod"/>
            </a:pPr>
            <a:r>
              <a:rPr lang="pl-PL" sz="1350" dirty="0" err="1"/>
              <a:t>Tagi</a:t>
            </a:r>
            <a:r>
              <a:rPr lang="pl-PL" sz="1350" dirty="0"/>
              <a:t> i dane – podstawowy składni pliku XML</a:t>
            </a:r>
          </a:p>
        </p:txBody>
      </p:sp>
    </p:spTree>
    <p:extLst>
      <p:ext uri="{BB962C8B-B14F-4D97-AF65-F5344CB8AC3E}">
        <p14:creationId xmlns:p14="http://schemas.microsoft.com/office/powerpoint/2010/main" val="6839946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p:cNvSpPr/>
          <p:nvPr/>
        </p:nvSpPr>
        <p:spPr>
          <a:xfrm>
            <a:off x="1226128" y="1456851"/>
            <a:ext cx="7917873" cy="2169825"/>
          </a:xfrm>
          <a:prstGeom prst="rect">
            <a:avLst/>
          </a:prstGeom>
        </p:spPr>
        <p:txBody>
          <a:bodyPr wrap="square">
            <a:spAutoFit/>
          </a:bodyPr>
          <a:lstStyle/>
          <a:p>
            <a:r>
              <a:rPr lang="pl-PL" sz="1350" dirty="0">
                <a:latin typeface="TT5C1o00"/>
              </a:rPr>
              <a:t>Podstawowymi składnikami dokumentu XML są:</a:t>
            </a:r>
          </a:p>
          <a:p>
            <a:pPr marL="214308" indent="-214308">
              <a:buFont typeface="Arial" panose="020B0604020202020204" pitchFamily="34" charset="0"/>
              <a:buChar char="•"/>
            </a:pPr>
            <a:r>
              <a:rPr lang="pl-PL" sz="1200" dirty="0">
                <a:latin typeface="TT5CCo00"/>
              </a:rPr>
              <a:t> </a:t>
            </a:r>
            <a:r>
              <a:rPr lang="pl-PL" sz="1350" dirty="0">
                <a:latin typeface="TT5C8o00"/>
              </a:rPr>
              <a:t>elementy</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atrybuty</a:t>
            </a:r>
            <a:r>
              <a:rPr lang="pl-PL" sz="1350" dirty="0">
                <a:latin typeface="TT5C1o00"/>
              </a:rPr>
              <a:t>, które są umieszczane w elementach, jako dodatkowe informacje.</a:t>
            </a:r>
          </a:p>
          <a:p>
            <a:r>
              <a:rPr lang="pl-PL" sz="1350" dirty="0">
                <a:latin typeface="TT5C1o00"/>
              </a:rPr>
              <a:t>Elementy mogą być przy tym:</a:t>
            </a:r>
          </a:p>
          <a:p>
            <a:pPr marL="214308" indent="-214308">
              <a:buFont typeface="Arial" panose="020B0604020202020204" pitchFamily="34" charset="0"/>
              <a:buChar char="•"/>
            </a:pPr>
            <a:r>
              <a:rPr lang="pl-PL" sz="1200" dirty="0">
                <a:latin typeface="TT5CCo00"/>
              </a:rPr>
              <a:t> </a:t>
            </a:r>
            <a:r>
              <a:rPr lang="pl-PL" sz="1350" dirty="0">
                <a:latin typeface="TT5C8o00"/>
              </a:rPr>
              <a:t>nie puste </a:t>
            </a:r>
            <a:r>
              <a:rPr lang="pl-PL" sz="1350" dirty="0">
                <a:latin typeface="TT5C1o00"/>
              </a:rPr>
              <a:t>— posiadające treść,</a:t>
            </a:r>
          </a:p>
          <a:p>
            <a:pPr marL="214308" indent="-214308">
              <a:buFont typeface="Arial" panose="020B0604020202020204" pitchFamily="34" charset="0"/>
              <a:buChar char="•"/>
            </a:pPr>
            <a:r>
              <a:rPr lang="pl-PL" sz="1200" dirty="0">
                <a:latin typeface="TT5CCo00"/>
              </a:rPr>
              <a:t> </a:t>
            </a:r>
            <a:r>
              <a:rPr lang="pl-PL" sz="1350" dirty="0">
                <a:latin typeface="TT5C8o00"/>
              </a:rPr>
              <a:t>puste </a:t>
            </a:r>
            <a:r>
              <a:rPr lang="pl-PL" sz="1350" dirty="0">
                <a:latin typeface="TT5C1o00"/>
              </a:rPr>
              <a:t>— bez treści.</a:t>
            </a:r>
          </a:p>
          <a:p>
            <a:r>
              <a:rPr lang="pl-PL" sz="1350" dirty="0">
                <a:latin typeface="TT5C1o00"/>
              </a:rPr>
              <a:t>Oprócz tego w dokumencie XML mona umieszczać:</a:t>
            </a:r>
          </a:p>
          <a:p>
            <a:pPr marL="214308" indent="-214308">
              <a:buFont typeface="Arial" panose="020B0604020202020204" pitchFamily="34" charset="0"/>
              <a:buChar char="•"/>
            </a:pPr>
            <a:r>
              <a:rPr lang="pl-PL" sz="1200" dirty="0">
                <a:latin typeface="TT5CCo00"/>
              </a:rPr>
              <a:t> </a:t>
            </a:r>
            <a:r>
              <a:rPr lang="pl-PL" sz="1350" dirty="0">
                <a:latin typeface="TT5C8o00"/>
              </a:rPr>
              <a:t>deklaracje</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instrukcje przetwarzania</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jednostki</a:t>
            </a:r>
            <a:r>
              <a:rPr lang="pl-PL" sz="1350" dirty="0">
                <a:latin typeface="TT5C1o00"/>
              </a:rPr>
              <a:t>.</a:t>
            </a:r>
            <a:endParaRPr lang="pl-PL" sz="1350" dirty="0"/>
          </a:p>
        </p:txBody>
      </p:sp>
    </p:spTree>
    <p:extLst>
      <p:ext uri="{BB962C8B-B14F-4D97-AF65-F5344CB8AC3E}">
        <p14:creationId xmlns:p14="http://schemas.microsoft.com/office/powerpoint/2010/main" val="41119393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p:cNvPicPr>
            <a:picLocks noChangeAspect="1"/>
          </p:cNvPicPr>
          <p:nvPr/>
        </p:nvPicPr>
        <p:blipFill rotWithShape="1">
          <a:blip r:embed="rId2"/>
          <a:srcRect l="39654" t="37005" r="29872" b="16659"/>
          <a:stretch/>
        </p:blipFill>
        <p:spPr>
          <a:xfrm>
            <a:off x="2382116" y="990007"/>
            <a:ext cx="4379768" cy="3579515"/>
          </a:xfrm>
          <a:prstGeom prst="rect">
            <a:avLst/>
          </a:prstGeom>
        </p:spPr>
      </p:pic>
      <p:sp>
        <p:nvSpPr>
          <p:cNvPr id="5" name="pole tekstowe 4"/>
          <p:cNvSpPr txBox="1"/>
          <p:nvPr/>
        </p:nvSpPr>
        <p:spPr>
          <a:xfrm>
            <a:off x="3023756" y="444211"/>
            <a:ext cx="2930237" cy="415498"/>
          </a:xfrm>
          <a:prstGeom prst="rect">
            <a:avLst/>
          </a:prstGeom>
          <a:noFill/>
        </p:spPr>
        <p:txBody>
          <a:bodyPr wrap="square" rtlCol="0">
            <a:spAutoFit/>
          </a:bodyPr>
          <a:lstStyle/>
          <a:p>
            <a:r>
              <a:rPr lang="pl-PL" sz="2100" dirty="0"/>
              <a:t>Dokument XML</a:t>
            </a:r>
          </a:p>
        </p:txBody>
      </p:sp>
    </p:spTree>
    <p:extLst>
      <p:ext uri="{BB962C8B-B14F-4D97-AF65-F5344CB8AC3E}">
        <p14:creationId xmlns:p14="http://schemas.microsoft.com/office/powerpoint/2010/main" val="12802618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41709" t="46392" r="29791" b="16745"/>
          <a:stretch/>
        </p:blipFill>
        <p:spPr>
          <a:xfrm>
            <a:off x="1795899" y="935634"/>
            <a:ext cx="5318282" cy="3697412"/>
          </a:xfrm>
          <a:prstGeom prst="rect">
            <a:avLst/>
          </a:prstGeom>
        </p:spPr>
      </p:pic>
      <p:sp>
        <p:nvSpPr>
          <p:cNvPr id="3" name="pole tekstowe 2"/>
          <p:cNvSpPr txBox="1"/>
          <p:nvPr/>
        </p:nvSpPr>
        <p:spPr>
          <a:xfrm>
            <a:off x="2610718" y="413038"/>
            <a:ext cx="4231697" cy="415498"/>
          </a:xfrm>
          <a:prstGeom prst="rect">
            <a:avLst/>
          </a:prstGeom>
          <a:noFill/>
        </p:spPr>
        <p:txBody>
          <a:bodyPr wrap="square" rtlCol="0">
            <a:spAutoFit/>
          </a:bodyPr>
          <a:lstStyle/>
          <a:p>
            <a:r>
              <a:rPr lang="pl-PL" sz="2100" dirty="0"/>
              <a:t>Składowe elementu</a:t>
            </a:r>
          </a:p>
        </p:txBody>
      </p:sp>
    </p:spTree>
    <p:extLst>
      <p:ext uri="{BB962C8B-B14F-4D97-AF65-F5344CB8AC3E}">
        <p14:creationId xmlns:p14="http://schemas.microsoft.com/office/powerpoint/2010/main" val="2480340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80ADF49-591D-4D9E-87F6-F5EB85599278}"/>
              </a:ext>
            </a:extLst>
          </p:cNvPr>
          <p:cNvSpPr>
            <a:spLocks noGrp="1"/>
          </p:cNvSpPr>
          <p:nvPr>
            <p:ph type="title"/>
          </p:nvPr>
        </p:nvSpPr>
        <p:spPr>
          <a:xfrm>
            <a:off x="628650" y="89517"/>
            <a:ext cx="7886700" cy="994172"/>
          </a:xfrm>
        </p:spPr>
        <p:txBody>
          <a:bodyPr/>
          <a:lstStyle/>
          <a:p>
            <a:r>
              <a:rPr lang="pl-PL" dirty="0"/>
              <a:t>Co dalej z językiem Python</a:t>
            </a:r>
          </a:p>
        </p:txBody>
      </p:sp>
      <p:sp>
        <p:nvSpPr>
          <p:cNvPr id="4" name="pole tekstowe 3">
            <a:extLst>
              <a:ext uri="{FF2B5EF4-FFF2-40B4-BE49-F238E27FC236}">
                <a16:creationId xmlns:a16="http://schemas.microsoft.com/office/drawing/2014/main" id="{C5105556-A6A6-4B0F-B39B-22EE6A23D35B}"/>
              </a:ext>
            </a:extLst>
          </p:cNvPr>
          <p:cNvSpPr txBox="1"/>
          <p:nvPr/>
        </p:nvSpPr>
        <p:spPr>
          <a:xfrm>
            <a:off x="389673" y="2390404"/>
            <a:ext cx="2329517" cy="1131079"/>
          </a:xfrm>
          <a:prstGeom prst="rect">
            <a:avLst/>
          </a:prstGeom>
          <a:noFill/>
        </p:spPr>
        <p:txBody>
          <a:bodyPr wrap="square" rtlCol="0">
            <a:spAutoFit/>
          </a:bodyPr>
          <a:lstStyle/>
          <a:p>
            <a:r>
              <a:rPr lang="pl-PL" sz="3375" dirty="0" err="1"/>
              <a:t>Python</a:t>
            </a:r>
            <a:r>
              <a:rPr lang="pl-PL" sz="3375" dirty="0"/>
              <a:t> 3.13</a:t>
            </a:r>
          </a:p>
        </p:txBody>
      </p:sp>
      <p:sp>
        <p:nvSpPr>
          <p:cNvPr id="5" name="pole tekstowe 4">
            <a:extLst>
              <a:ext uri="{FF2B5EF4-FFF2-40B4-BE49-F238E27FC236}">
                <a16:creationId xmlns:a16="http://schemas.microsoft.com/office/drawing/2014/main" id="{6BE4FF08-1E8C-474B-8E6B-D2539A1ECD10}"/>
              </a:ext>
            </a:extLst>
          </p:cNvPr>
          <p:cNvSpPr txBox="1"/>
          <p:nvPr/>
        </p:nvSpPr>
        <p:spPr>
          <a:xfrm>
            <a:off x="6882117" y="2390404"/>
            <a:ext cx="1977180" cy="611706"/>
          </a:xfrm>
          <a:prstGeom prst="rect">
            <a:avLst/>
          </a:prstGeom>
          <a:noFill/>
        </p:spPr>
        <p:txBody>
          <a:bodyPr wrap="square" rtlCol="0">
            <a:spAutoFit/>
          </a:bodyPr>
          <a:lstStyle/>
          <a:p>
            <a:r>
              <a:rPr lang="pl-PL" sz="3375" dirty="0"/>
              <a:t>Python 4</a:t>
            </a:r>
          </a:p>
        </p:txBody>
      </p:sp>
      <p:pic>
        <p:nvPicPr>
          <p:cNvPr id="6" name="Obraz 5">
            <a:extLst>
              <a:ext uri="{FF2B5EF4-FFF2-40B4-BE49-F238E27FC236}">
                <a16:creationId xmlns:a16="http://schemas.microsoft.com/office/drawing/2014/main" id="{EABFB665-AFCE-41BE-93DD-9454794895B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454137" y="1717817"/>
            <a:ext cx="2565778" cy="1924333"/>
          </a:xfrm>
          <a:prstGeom prst="rect">
            <a:avLst/>
          </a:prstGeom>
        </p:spPr>
      </p:pic>
      <p:sp>
        <p:nvSpPr>
          <p:cNvPr id="7" name="pole tekstowe 6">
            <a:extLst>
              <a:ext uri="{FF2B5EF4-FFF2-40B4-BE49-F238E27FC236}">
                <a16:creationId xmlns:a16="http://schemas.microsoft.com/office/drawing/2014/main" id="{80A5147D-66B2-4AE7-B47C-71C9FE22297B}"/>
              </a:ext>
            </a:extLst>
          </p:cNvPr>
          <p:cNvSpPr txBox="1"/>
          <p:nvPr/>
        </p:nvSpPr>
        <p:spPr>
          <a:xfrm>
            <a:off x="559965" y="3938632"/>
            <a:ext cx="7606718" cy="715581"/>
          </a:xfrm>
          <a:prstGeom prst="rect">
            <a:avLst/>
          </a:prstGeom>
          <a:noFill/>
        </p:spPr>
        <p:txBody>
          <a:bodyPr wrap="square" rtlCol="0">
            <a:spAutoFit/>
          </a:bodyPr>
          <a:lstStyle/>
          <a:p>
            <a:r>
              <a:rPr lang="pl-PL" sz="1350" dirty="0"/>
              <a:t>Guido Van Rossum (twórca języka Python) nie zostawia żadnych wątpliwości, że na zmianę głównej wersji należy jeszcze poczekać. Prawdopodobnie niedługo pojawi się wersja 3.10, która ma wprowadzić kilka nowości. </a:t>
            </a:r>
          </a:p>
        </p:txBody>
      </p:sp>
      <p:sp>
        <p:nvSpPr>
          <p:cNvPr id="3" name="pole tekstowe 2">
            <a:extLst>
              <a:ext uri="{FF2B5EF4-FFF2-40B4-BE49-F238E27FC236}">
                <a16:creationId xmlns:a16="http://schemas.microsoft.com/office/drawing/2014/main" id="{17BBB729-0BC5-49BA-9FB1-C0E60CB09595}"/>
              </a:ext>
            </a:extLst>
          </p:cNvPr>
          <p:cNvSpPr txBox="1"/>
          <p:nvPr/>
        </p:nvSpPr>
        <p:spPr>
          <a:xfrm>
            <a:off x="924886" y="1049122"/>
            <a:ext cx="5448650" cy="507831"/>
          </a:xfrm>
          <a:prstGeom prst="rect">
            <a:avLst/>
          </a:prstGeom>
          <a:noFill/>
        </p:spPr>
        <p:txBody>
          <a:bodyPr wrap="square" rtlCol="0">
            <a:spAutoFit/>
          </a:bodyPr>
          <a:lstStyle/>
          <a:p>
            <a:r>
              <a:rPr lang="pl-PL" sz="1350" dirty="0"/>
              <a:t>Która wersja Pythona będzie następna? Czy zmiana wersji z 3 na 4? </a:t>
            </a:r>
          </a:p>
          <a:p>
            <a:r>
              <a:rPr lang="pl-PL" sz="1350" dirty="0"/>
              <a:t>Czy kolejna subwersja czyli 3.x</a:t>
            </a:r>
          </a:p>
        </p:txBody>
      </p:sp>
    </p:spTree>
    <p:extLst>
      <p:ext uri="{BB962C8B-B14F-4D97-AF65-F5344CB8AC3E}">
        <p14:creationId xmlns:p14="http://schemas.microsoft.com/office/powerpoint/2010/main" val="20254169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7698" t="33636" r="25395" b="27610"/>
          <a:stretch/>
        </p:blipFill>
        <p:spPr>
          <a:xfrm>
            <a:off x="1434079" y="805453"/>
            <a:ext cx="6275842" cy="3542093"/>
          </a:xfrm>
          <a:prstGeom prst="rect">
            <a:avLst/>
          </a:prstGeom>
        </p:spPr>
      </p:pic>
      <p:sp>
        <p:nvSpPr>
          <p:cNvPr id="3" name="pole tekstowe 2"/>
          <p:cNvSpPr txBox="1"/>
          <p:nvPr/>
        </p:nvSpPr>
        <p:spPr>
          <a:xfrm>
            <a:off x="2610718" y="413038"/>
            <a:ext cx="4231697" cy="415498"/>
          </a:xfrm>
          <a:prstGeom prst="rect">
            <a:avLst/>
          </a:prstGeom>
          <a:noFill/>
        </p:spPr>
        <p:txBody>
          <a:bodyPr wrap="square" rtlCol="0">
            <a:spAutoFit/>
          </a:bodyPr>
          <a:lstStyle/>
          <a:p>
            <a:r>
              <a:rPr lang="pl-PL" sz="2100" dirty="0"/>
              <a:t>Atrybut w elemencie</a:t>
            </a:r>
          </a:p>
        </p:txBody>
      </p:sp>
    </p:spTree>
    <p:extLst>
      <p:ext uri="{BB962C8B-B14F-4D97-AF65-F5344CB8AC3E}">
        <p14:creationId xmlns:p14="http://schemas.microsoft.com/office/powerpoint/2010/main" val="33583092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7558" t="33061" r="26233" b="22678"/>
          <a:stretch/>
        </p:blipFill>
        <p:spPr>
          <a:xfrm>
            <a:off x="1605872" y="585867"/>
            <a:ext cx="6108405" cy="4013423"/>
          </a:xfrm>
          <a:prstGeom prst="rect">
            <a:avLst/>
          </a:prstGeom>
        </p:spPr>
      </p:pic>
      <p:sp>
        <p:nvSpPr>
          <p:cNvPr id="3" name="pole tekstowe 2"/>
          <p:cNvSpPr txBox="1"/>
          <p:nvPr/>
        </p:nvSpPr>
        <p:spPr>
          <a:xfrm>
            <a:off x="1940503" y="389659"/>
            <a:ext cx="3686175" cy="415498"/>
          </a:xfrm>
          <a:prstGeom prst="rect">
            <a:avLst/>
          </a:prstGeom>
          <a:noFill/>
        </p:spPr>
        <p:txBody>
          <a:bodyPr wrap="square" rtlCol="0">
            <a:spAutoFit/>
          </a:bodyPr>
          <a:lstStyle/>
          <a:p>
            <a:r>
              <a:rPr lang="pl-PL" sz="2100" dirty="0"/>
              <a:t>Element pusty</a:t>
            </a:r>
          </a:p>
        </p:txBody>
      </p:sp>
    </p:spTree>
    <p:extLst>
      <p:ext uri="{BB962C8B-B14F-4D97-AF65-F5344CB8AC3E}">
        <p14:creationId xmlns:p14="http://schemas.microsoft.com/office/powerpoint/2010/main" val="1443912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2047" t="32235" r="41930" b="34778"/>
          <a:stretch/>
        </p:blipFill>
        <p:spPr>
          <a:xfrm>
            <a:off x="672932" y="1347859"/>
            <a:ext cx="4026771" cy="2743562"/>
          </a:xfrm>
          <a:prstGeom prst="rect">
            <a:avLst/>
          </a:prstGeom>
        </p:spPr>
      </p:pic>
      <p:pic>
        <p:nvPicPr>
          <p:cNvPr id="3" name="Obraz 2"/>
          <p:cNvPicPr>
            <a:picLocks noChangeAspect="1"/>
          </p:cNvPicPr>
          <p:nvPr/>
        </p:nvPicPr>
        <p:blipFill rotWithShape="1">
          <a:blip r:embed="rId3"/>
          <a:srcRect l="41535" t="42147" r="29930" b="28518"/>
          <a:stretch/>
        </p:blipFill>
        <p:spPr>
          <a:xfrm>
            <a:off x="4572988" y="1519852"/>
            <a:ext cx="4342595" cy="2399576"/>
          </a:xfrm>
          <a:prstGeom prst="rect">
            <a:avLst/>
          </a:prstGeom>
        </p:spPr>
      </p:pic>
      <p:sp>
        <p:nvSpPr>
          <p:cNvPr id="4" name="pole tekstowe 3"/>
          <p:cNvSpPr txBox="1"/>
          <p:nvPr/>
        </p:nvSpPr>
        <p:spPr>
          <a:xfrm>
            <a:off x="779319" y="296140"/>
            <a:ext cx="4769428" cy="738664"/>
          </a:xfrm>
          <a:prstGeom prst="rect">
            <a:avLst/>
          </a:prstGeom>
          <a:noFill/>
        </p:spPr>
        <p:txBody>
          <a:bodyPr wrap="square" rtlCol="0">
            <a:spAutoFit/>
          </a:bodyPr>
          <a:lstStyle/>
          <a:p>
            <a:r>
              <a:rPr lang="pl-PL" sz="2100" dirty="0"/>
              <a:t>Hierarchia elementów w dokumencie XML</a:t>
            </a:r>
          </a:p>
        </p:txBody>
      </p:sp>
    </p:spTree>
    <p:extLst>
      <p:ext uri="{BB962C8B-B14F-4D97-AF65-F5344CB8AC3E}">
        <p14:creationId xmlns:p14="http://schemas.microsoft.com/office/powerpoint/2010/main" val="38526303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42302" t="29946" r="31186" b="23196"/>
          <a:stretch/>
        </p:blipFill>
        <p:spPr>
          <a:xfrm>
            <a:off x="523775" y="458168"/>
            <a:ext cx="3030279" cy="2878765"/>
          </a:xfrm>
          <a:prstGeom prst="rect">
            <a:avLst/>
          </a:prstGeom>
        </p:spPr>
      </p:pic>
      <p:sp>
        <p:nvSpPr>
          <p:cNvPr id="3" name="pole tekstowe 2"/>
          <p:cNvSpPr txBox="1"/>
          <p:nvPr/>
        </p:nvSpPr>
        <p:spPr>
          <a:xfrm>
            <a:off x="4216112" y="374074"/>
            <a:ext cx="4769427" cy="415498"/>
          </a:xfrm>
          <a:prstGeom prst="rect">
            <a:avLst/>
          </a:prstGeom>
          <a:noFill/>
        </p:spPr>
        <p:txBody>
          <a:bodyPr wrap="square" rtlCol="0">
            <a:spAutoFit/>
          </a:bodyPr>
          <a:lstStyle/>
          <a:p>
            <a:r>
              <a:rPr lang="pl-PL" sz="2100" dirty="0"/>
              <a:t>Przetwarzanie dokumentów XML</a:t>
            </a:r>
          </a:p>
        </p:txBody>
      </p:sp>
      <p:sp>
        <p:nvSpPr>
          <p:cNvPr id="4" name="Prostokąt 3"/>
          <p:cNvSpPr/>
          <p:nvPr/>
        </p:nvSpPr>
        <p:spPr>
          <a:xfrm>
            <a:off x="3953741" y="2575184"/>
            <a:ext cx="4572000" cy="1546577"/>
          </a:xfrm>
          <a:prstGeom prst="rect">
            <a:avLst/>
          </a:prstGeom>
        </p:spPr>
        <p:txBody>
          <a:bodyPr>
            <a:spAutoFit/>
          </a:bodyPr>
          <a:lstStyle/>
          <a:p>
            <a:r>
              <a:rPr lang="pl-PL" sz="1350" dirty="0">
                <a:latin typeface="TT5C1o00"/>
              </a:rPr>
              <a:t>Dokumenty XML mogą być czytane przez użytkowników w zwykłych edytorach tekstowych,</a:t>
            </a:r>
          </a:p>
          <a:p>
            <a:r>
              <a:rPr lang="pl-PL" sz="1350" dirty="0">
                <a:latin typeface="TT5C1o00"/>
              </a:rPr>
              <a:t>jednak najczęściej są one przetwarzane przez programy, zwane </a:t>
            </a:r>
            <a:r>
              <a:rPr lang="pl-PL" sz="1350" dirty="0" err="1">
                <a:latin typeface="TT5C8o00"/>
              </a:rPr>
              <a:t>parserami</a:t>
            </a:r>
            <a:r>
              <a:rPr lang="pl-PL" sz="1350" dirty="0">
                <a:latin typeface="TT5C1o00"/>
              </a:rPr>
              <a:t>.</a:t>
            </a:r>
          </a:p>
          <a:p>
            <a:r>
              <a:rPr lang="pl-PL" sz="1350" dirty="0">
                <a:latin typeface="TT5C1o00"/>
              </a:rPr>
              <a:t>Programy te powinny w pierwszej kolejności sprawdzić poprawność składniowa dokumentu,</a:t>
            </a:r>
          </a:p>
          <a:p>
            <a:r>
              <a:rPr lang="pl-PL" sz="1350" dirty="0">
                <a:latin typeface="TT5C1o00"/>
              </a:rPr>
              <a:t>tzn. stwierdzić czy jest on dobrze uformowany</a:t>
            </a:r>
            <a:endParaRPr lang="pl-PL" sz="1350" dirty="0"/>
          </a:p>
        </p:txBody>
      </p:sp>
    </p:spTree>
    <p:extLst>
      <p:ext uri="{BB962C8B-B14F-4D97-AF65-F5344CB8AC3E}">
        <p14:creationId xmlns:p14="http://schemas.microsoft.com/office/powerpoint/2010/main" val="11496012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B09F5AB-E27B-436B-BAA8-9BA178452FC8}"/>
              </a:ext>
            </a:extLst>
          </p:cNvPr>
          <p:cNvSpPr>
            <a:spLocks noGrp="1"/>
          </p:cNvSpPr>
          <p:nvPr>
            <p:ph type="title"/>
          </p:nvPr>
        </p:nvSpPr>
        <p:spPr/>
        <p:txBody>
          <a:bodyPr/>
          <a:lstStyle/>
          <a:p>
            <a:r>
              <a:rPr lang="pl-PL" dirty="0"/>
              <a:t>Moduły </a:t>
            </a:r>
            <a:r>
              <a:rPr lang="pl-PL" dirty="0" err="1"/>
              <a:t>pythona</a:t>
            </a:r>
            <a:r>
              <a:rPr lang="pl-PL" dirty="0"/>
              <a:t> dla obsługi </a:t>
            </a:r>
            <a:r>
              <a:rPr lang="pl-PL" dirty="0" err="1"/>
              <a:t>xml</a:t>
            </a:r>
            <a:endParaRPr lang="pl-PL" dirty="0"/>
          </a:p>
        </p:txBody>
      </p:sp>
      <p:sp>
        <p:nvSpPr>
          <p:cNvPr id="3" name="Symbol zastępczy daty 2">
            <a:extLst>
              <a:ext uri="{FF2B5EF4-FFF2-40B4-BE49-F238E27FC236}">
                <a16:creationId xmlns:a16="http://schemas.microsoft.com/office/drawing/2014/main" id="{46766988-C878-4854-AAB0-73C99107A717}"/>
              </a:ext>
            </a:extLst>
          </p:cNvPr>
          <p:cNvSpPr>
            <a:spLocks noGrp="1"/>
          </p:cNvSpPr>
          <p:nvPr>
            <p:ph type="dt" sz="half" idx="10"/>
          </p:nvPr>
        </p:nvSpPr>
        <p:spPr/>
        <p:txBody>
          <a:bodyPr/>
          <a:lstStyle/>
          <a:p>
            <a:pPr rtl="0"/>
            <a:fld id="{98A70DB5-3B74-47E3-90B3-6FF4DAF5961C}" type="datetime1">
              <a:rPr lang="pl-PL" smtClean="0"/>
              <a:t>25.03.2024</a:t>
            </a:fld>
            <a:endParaRPr lang="en-US" dirty="0"/>
          </a:p>
        </p:txBody>
      </p:sp>
      <p:sp>
        <p:nvSpPr>
          <p:cNvPr id="7" name="pole tekstowe 6">
            <a:extLst>
              <a:ext uri="{FF2B5EF4-FFF2-40B4-BE49-F238E27FC236}">
                <a16:creationId xmlns:a16="http://schemas.microsoft.com/office/drawing/2014/main" id="{25DD276D-4FB4-40B9-BC74-13F79D5D1819}"/>
              </a:ext>
            </a:extLst>
          </p:cNvPr>
          <p:cNvSpPr txBox="1"/>
          <p:nvPr/>
        </p:nvSpPr>
        <p:spPr>
          <a:xfrm>
            <a:off x="666370" y="1597982"/>
            <a:ext cx="7909800" cy="2585323"/>
          </a:xfrm>
          <a:prstGeom prst="rect">
            <a:avLst/>
          </a:prstGeom>
          <a:noFill/>
        </p:spPr>
        <p:txBody>
          <a:bodyPr wrap="square">
            <a:spAutoFit/>
          </a:bodyPr>
          <a:lstStyle/>
          <a:p>
            <a:endParaRPr lang="pl-PL" sz="1350" dirty="0"/>
          </a:p>
          <a:p>
            <a:pPr marL="257175" indent="-257175">
              <a:buFont typeface="+mj-lt"/>
              <a:buAutoNum type="arabicPeriod"/>
            </a:pPr>
            <a:r>
              <a:rPr lang="pl-PL" sz="1350" dirty="0"/>
              <a:t>    </a:t>
            </a:r>
            <a:r>
              <a:rPr lang="pl-PL" sz="1350" dirty="0" err="1"/>
              <a:t>xml.etree.ElementTree</a:t>
            </a:r>
            <a:r>
              <a:rPr lang="pl-PL" sz="1350" dirty="0"/>
              <a:t>: the </a:t>
            </a:r>
            <a:r>
              <a:rPr lang="pl-PL" sz="1350" dirty="0" err="1"/>
              <a:t>ElementTree</a:t>
            </a:r>
            <a:r>
              <a:rPr lang="pl-PL" sz="1350" dirty="0"/>
              <a:t> API, prosty i lekki procesor XML</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a:t>
            </a:r>
            <a:r>
              <a:rPr lang="pl-PL" sz="1350" dirty="0"/>
              <a:t>:  definicja DOM API</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xml.dom.minidom</a:t>
            </a:r>
            <a:r>
              <a:rPr lang="pl-PL" sz="1350" dirty="0"/>
              <a:t>: minimalna implementacja DOM</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xml.dom.pulldom</a:t>
            </a:r>
            <a:r>
              <a:rPr lang="pl-PL" sz="1350" dirty="0"/>
              <a:t>: wsparcie dla budowy częściowego drzewa DOM</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xml.sax</a:t>
            </a:r>
            <a:r>
              <a:rPr lang="pl-PL" sz="1350" dirty="0"/>
              <a:t>:  podstawowe klasy i funkcje SAX2</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xml.parsers.expat</a:t>
            </a:r>
            <a:r>
              <a:rPr lang="pl-PL" sz="1350" dirty="0"/>
              <a:t>: </a:t>
            </a:r>
            <a:r>
              <a:rPr lang="pl-PL" sz="1350" dirty="0" err="1"/>
              <a:t>parser</a:t>
            </a:r>
            <a:r>
              <a:rPr lang="pl-PL" sz="1350" dirty="0"/>
              <a:t> </a:t>
            </a:r>
            <a:r>
              <a:rPr lang="pl-PL" sz="1350" dirty="0" err="1"/>
              <a:t>Expat</a:t>
            </a:r>
            <a:endParaRPr lang="pl-PL" sz="1350" dirty="0"/>
          </a:p>
        </p:txBody>
      </p:sp>
    </p:spTree>
    <p:extLst>
      <p:ext uri="{BB962C8B-B14F-4D97-AF65-F5344CB8AC3E}">
        <p14:creationId xmlns:p14="http://schemas.microsoft.com/office/powerpoint/2010/main" val="3984246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9D7BA4-AF5A-449E-B35F-B404881E92E7}"/>
              </a:ext>
            </a:extLst>
          </p:cNvPr>
          <p:cNvSpPr>
            <a:spLocks noGrp="1"/>
          </p:cNvSpPr>
          <p:nvPr>
            <p:ph type="title"/>
          </p:nvPr>
        </p:nvSpPr>
        <p:spPr>
          <a:xfrm>
            <a:off x="431921" y="527499"/>
            <a:ext cx="8272212" cy="741249"/>
          </a:xfrm>
        </p:spPr>
        <p:txBody>
          <a:bodyPr/>
          <a:lstStyle/>
          <a:p>
            <a:r>
              <a:rPr lang="pl-PL" dirty="0"/>
              <a:t>Wersjonowanie języka Python</a:t>
            </a:r>
          </a:p>
        </p:txBody>
      </p:sp>
      <p:sp>
        <p:nvSpPr>
          <p:cNvPr id="3" name="pole tekstowe 2">
            <a:extLst>
              <a:ext uri="{FF2B5EF4-FFF2-40B4-BE49-F238E27FC236}">
                <a16:creationId xmlns:a16="http://schemas.microsoft.com/office/drawing/2014/main" id="{4DB9B835-CB00-47FB-9367-66BA18ABC4C0}"/>
              </a:ext>
            </a:extLst>
          </p:cNvPr>
          <p:cNvSpPr txBox="1"/>
          <p:nvPr/>
        </p:nvSpPr>
        <p:spPr>
          <a:xfrm>
            <a:off x="1113638" y="1560352"/>
            <a:ext cx="4605557" cy="300082"/>
          </a:xfrm>
          <a:prstGeom prst="rect">
            <a:avLst/>
          </a:prstGeom>
          <a:noFill/>
        </p:spPr>
        <p:txBody>
          <a:bodyPr wrap="square" rtlCol="0">
            <a:spAutoFit/>
          </a:bodyPr>
          <a:lstStyle/>
          <a:p>
            <a:r>
              <a:rPr lang="pl-PL" sz="1350" dirty="0"/>
              <a:t>Python R.E.X   np. 3.9.6</a:t>
            </a:r>
          </a:p>
        </p:txBody>
      </p:sp>
      <p:sp>
        <p:nvSpPr>
          <p:cNvPr id="4" name="pole tekstowe 3">
            <a:extLst>
              <a:ext uri="{FF2B5EF4-FFF2-40B4-BE49-F238E27FC236}">
                <a16:creationId xmlns:a16="http://schemas.microsoft.com/office/drawing/2014/main" id="{76985214-62C4-401C-96C2-501FC7FE555A}"/>
              </a:ext>
            </a:extLst>
          </p:cNvPr>
          <p:cNvSpPr txBox="1"/>
          <p:nvPr/>
        </p:nvSpPr>
        <p:spPr>
          <a:xfrm>
            <a:off x="1233181" y="4023741"/>
            <a:ext cx="4605557" cy="300082"/>
          </a:xfrm>
          <a:prstGeom prst="rect">
            <a:avLst/>
          </a:prstGeom>
          <a:noFill/>
        </p:spPr>
        <p:txBody>
          <a:bodyPr wrap="square" rtlCol="0">
            <a:spAutoFit/>
          </a:bodyPr>
          <a:lstStyle/>
          <a:p>
            <a:r>
              <a:rPr lang="pl-PL" sz="1350" dirty="0"/>
              <a:t>Python 3.8.4</a:t>
            </a:r>
          </a:p>
        </p:txBody>
      </p:sp>
      <p:sp>
        <p:nvSpPr>
          <p:cNvPr id="5" name="pole tekstowe 4">
            <a:extLst>
              <a:ext uri="{FF2B5EF4-FFF2-40B4-BE49-F238E27FC236}">
                <a16:creationId xmlns:a16="http://schemas.microsoft.com/office/drawing/2014/main" id="{1A4EFEA6-902A-4A22-B5A8-0B46B73C6657}"/>
              </a:ext>
            </a:extLst>
          </p:cNvPr>
          <p:cNvSpPr txBox="1"/>
          <p:nvPr/>
        </p:nvSpPr>
        <p:spPr>
          <a:xfrm>
            <a:off x="1233181" y="4313302"/>
            <a:ext cx="4605557" cy="300082"/>
          </a:xfrm>
          <a:prstGeom prst="rect">
            <a:avLst/>
          </a:prstGeom>
          <a:noFill/>
        </p:spPr>
        <p:txBody>
          <a:bodyPr wrap="square" rtlCol="0">
            <a:spAutoFit/>
          </a:bodyPr>
          <a:lstStyle/>
          <a:p>
            <a:r>
              <a:rPr lang="pl-PL" sz="1350" dirty="0"/>
              <a:t>Python 2.7.1</a:t>
            </a:r>
          </a:p>
        </p:txBody>
      </p:sp>
      <p:sp>
        <p:nvSpPr>
          <p:cNvPr id="6" name="pole tekstowe 5">
            <a:extLst>
              <a:ext uri="{FF2B5EF4-FFF2-40B4-BE49-F238E27FC236}">
                <a16:creationId xmlns:a16="http://schemas.microsoft.com/office/drawing/2014/main" id="{E29DC472-C3EF-4A7A-9F90-1DEC8FBF2190}"/>
              </a:ext>
            </a:extLst>
          </p:cNvPr>
          <p:cNvSpPr txBox="1"/>
          <p:nvPr/>
        </p:nvSpPr>
        <p:spPr>
          <a:xfrm>
            <a:off x="1233181" y="4615427"/>
            <a:ext cx="4605557" cy="300082"/>
          </a:xfrm>
          <a:prstGeom prst="rect">
            <a:avLst/>
          </a:prstGeom>
          <a:noFill/>
        </p:spPr>
        <p:txBody>
          <a:bodyPr wrap="square" rtlCol="0">
            <a:spAutoFit/>
          </a:bodyPr>
          <a:lstStyle/>
          <a:p>
            <a:r>
              <a:rPr lang="pl-PL" sz="1350" dirty="0"/>
              <a:t>Python 3.6.5</a:t>
            </a:r>
          </a:p>
        </p:txBody>
      </p:sp>
      <p:sp>
        <p:nvSpPr>
          <p:cNvPr id="7" name="pole tekstowe 6">
            <a:extLst>
              <a:ext uri="{FF2B5EF4-FFF2-40B4-BE49-F238E27FC236}">
                <a16:creationId xmlns:a16="http://schemas.microsoft.com/office/drawing/2014/main" id="{20E68708-8B1C-486C-9037-F1A3CCD94222}"/>
              </a:ext>
            </a:extLst>
          </p:cNvPr>
          <p:cNvSpPr txBox="1"/>
          <p:nvPr/>
        </p:nvSpPr>
        <p:spPr>
          <a:xfrm>
            <a:off x="1182043" y="1874846"/>
            <a:ext cx="6765722" cy="715581"/>
          </a:xfrm>
          <a:prstGeom prst="rect">
            <a:avLst/>
          </a:prstGeom>
          <a:noFill/>
        </p:spPr>
        <p:txBody>
          <a:bodyPr wrap="square" rtlCol="0">
            <a:spAutoFit/>
          </a:bodyPr>
          <a:lstStyle/>
          <a:p>
            <a:r>
              <a:rPr lang="pl-PL" sz="1350" dirty="0"/>
              <a:t>R – wersja główna (pierwsza cyfra wersji), aktualnie nr 3. Każda nowa wersja wprowadza istotne i kluczowe zmiany w składni języka, zmienia sposób interpretacji programu</a:t>
            </a:r>
          </a:p>
        </p:txBody>
      </p:sp>
      <p:sp>
        <p:nvSpPr>
          <p:cNvPr id="8" name="pole tekstowe 7">
            <a:extLst>
              <a:ext uri="{FF2B5EF4-FFF2-40B4-BE49-F238E27FC236}">
                <a16:creationId xmlns:a16="http://schemas.microsoft.com/office/drawing/2014/main" id="{77855331-6EA6-431F-B3CE-F8AB65FD0D28}"/>
              </a:ext>
            </a:extLst>
          </p:cNvPr>
          <p:cNvSpPr txBox="1"/>
          <p:nvPr/>
        </p:nvSpPr>
        <p:spPr>
          <a:xfrm>
            <a:off x="1189139" y="2586475"/>
            <a:ext cx="6568580" cy="715581"/>
          </a:xfrm>
          <a:prstGeom prst="rect">
            <a:avLst/>
          </a:prstGeom>
          <a:noFill/>
        </p:spPr>
        <p:txBody>
          <a:bodyPr wrap="square" rtlCol="0">
            <a:spAutoFit/>
          </a:bodyPr>
          <a:lstStyle/>
          <a:p>
            <a:r>
              <a:rPr lang="pl-PL" sz="1350" dirty="0"/>
              <a:t>E – wersja drugorzędna (druga wartość po kropce), aktualnie nr 9. Każda nowa wersja wprowadza ważne zmiany w składni języka, jednak nie zmienia sposobu interpretacji programu </a:t>
            </a:r>
          </a:p>
        </p:txBody>
      </p:sp>
      <p:sp>
        <p:nvSpPr>
          <p:cNvPr id="9" name="pole tekstowe 8">
            <a:extLst>
              <a:ext uri="{FF2B5EF4-FFF2-40B4-BE49-F238E27FC236}">
                <a16:creationId xmlns:a16="http://schemas.microsoft.com/office/drawing/2014/main" id="{D5560539-B6B1-44AB-B054-2D4F5F9F6A1E}"/>
              </a:ext>
            </a:extLst>
          </p:cNvPr>
          <p:cNvSpPr txBox="1"/>
          <p:nvPr/>
        </p:nvSpPr>
        <p:spPr>
          <a:xfrm>
            <a:off x="1189138" y="3293748"/>
            <a:ext cx="6568580" cy="715581"/>
          </a:xfrm>
          <a:prstGeom prst="rect">
            <a:avLst/>
          </a:prstGeom>
          <a:noFill/>
        </p:spPr>
        <p:txBody>
          <a:bodyPr wrap="square" rtlCol="0">
            <a:spAutoFit/>
          </a:bodyPr>
          <a:lstStyle/>
          <a:p>
            <a:r>
              <a:rPr lang="pl-PL" sz="1350" dirty="0"/>
              <a:t>X – wersja trzeciorzędna (trzecia wartość po kropce), aktualnie nr 6. Każda nowa wersja wprowadza drobne zmiany w składni języka, usprawnia interpreter i optymalizuje rozwiązania</a:t>
            </a:r>
          </a:p>
        </p:txBody>
      </p:sp>
      <p:sp>
        <p:nvSpPr>
          <p:cNvPr id="10" name="pole tekstowe 9">
            <a:extLst>
              <a:ext uri="{FF2B5EF4-FFF2-40B4-BE49-F238E27FC236}">
                <a16:creationId xmlns:a16="http://schemas.microsoft.com/office/drawing/2014/main" id="{AD7115B7-24B0-4DE3-A37C-A0E8152F9D95}"/>
              </a:ext>
            </a:extLst>
          </p:cNvPr>
          <p:cNvSpPr txBox="1"/>
          <p:nvPr/>
        </p:nvSpPr>
        <p:spPr>
          <a:xfrm>
            <a:off x="4114800" y="4168522"/>
            <a:ext cx="3366083" cy="300082"/>
          </a:xfrm>
          <a:prstGeom prst="rect">
            <a:avLst/>
          </a:prstGeom>
          <a:noFill/>
        </p:spPr>
        <p:txBody>
          <a:bodyPr wrap="square" rtlCol="0">
            <a:spAutoFit/>
          </a:bodyPr>
          <a:lstStyle/>
          <a:p>
            <a:r>
              <a:rPr lang="pl-PL" sz="1350" dirty="0"/>
              <a:t>Przykładowe wersje języka Python</a:t>
            </a:r>
          </a:p>
        </p:txBody>
      </p:sp>
      <p:sp>
        <p:nvSpPr>
          <p:cNvPr id="11" name="Strzałka: w prawo 10">
            <a:extLst>
              <a:ext uri="{FF2B5EF4-FFF2-40B4-BE49-F238E27FC236}">
                <a16:creationId xmlns:a16="http://schemas.microsoft.com/office/drawing/2014/main" id="{9E25DCD7-8F46-4D2B-B8D0-8193BD2CAE0E}"/>
              </a:ext>
            </a:extLst>
          </p:cNvPr>
          <p:cNvSpPr/>
          <p:nvPr/>
        </p:nvSpPr>
        <p:spPr>
          <a:xfrm rot="10800000">
            <a:off x="3287435" y="4219342"/>
            <a:ext cx="610299" cy="182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350" dirty="0"/>
          </a:p>
        </p:txBody>
      </p:sp>
    </p:spTree>
    <p:extLst>
      <p:ext uri="{BB962C8B-B14F-4D97-AF65-F5344CB8AC3E}">
        <p14:creationId xmlns:p14="http://schemas.microsoft.com/office/powerpoint/2010/main" val="1168017216"/>
      </p:ext>
    </p:extLst>
  </p:cSld>
  <p:clrMapOvr>
    <a:masterClrMapping/>
  </p:clrMapOvr>
</p:sld>
</file>

<file path=ppt/theme/theme1.xml><?xml version="1.0" encoding="utf-8"?>
<a:theme xmlns:a="http://schemas.openxmlformats.org/drawingml/2006/main" name="2_Comarch_potx_big_v3_poprawki">
  <a:themeElements>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fontScheme name="Office — klasyczny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72000" rIns="7200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defRPr dirty="0" smtClean="0"/>
        </a:defPPr>
      </a:lstStyle>
    </a:txDef>
  </a:objectDefaults>
  <a:extraClrSchemeLst/>
</a:theme>
</file>

<file path=ppt/theme/theme2.xml><?xml version="1.0" encoding="utf-8"?>
<a:theme xmlns:a="http://schemas.openxmlformats.org/drawingml/2006/main" name="Motyw pakietu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Comarch_potx_big_v3_poprawki</Template>
  <TotalTime>2454</TotalTime>
  <Words>6045</Words>
  <Application>Microsoft Office PowerPoint</Application>
  <PresentationFormat>Pokaz na ekranie (16:9)</PresentationFormat>
  <Paragraphs>642</Paragraphs>
  <Slides>84</Slides>
  <Notes>0</Notes>
  <HiddenSlides>0</HiddenSlides>
  <MMClips>0</MMClips>
  <ScaleCrop>false</ScaleCrop>
  <HeadingPairs>
    <vt:vector size="6" baseType="variant">
      <vt:variant>
        <vt:lpstr>Używane czcionki</vt:lpstr>
      </vt:variant>
      <vt:variant>
        <vt:i4>17</vt:i4>
      </vt:variant>
      <vt:variant>
        <vt:lpstr>Motyw</vt:lpstr>
      </vt:variant>
      <vt:variant>
        <vt:i4>1</vt:i4>
      </vt:variant>
      <vt:variant>
        <vt:lpstr>Tytuły slajdów</vt:lpstr>
      </vt:variant>
      <vt:variant>
        <vt:i4>84</vt:i4>
      </vt:variant>
    </vt:vector>
  </HeadingPairs>
  <TitlesOfParts>
    <vt:vector size="102" baseType="lpstr">
      <vt:lpstr>Arial</vt:lpstr>
      <vt:lpstr>Arial Black</vt:lpstr>
      <vt:lpstr>Calibri</vt:lpstr>
      <vt:lpstr>Consolas</vt:lpstr>
      <vt:lpstr>Courier New</vt:lpstr>
      <vt:lpstr>ITCZapfDingbats</vt:lpstr>
      <vt:lpstr>JetBrains Mono</vt:lpstr>
      <vt:lpstr>LettrGoth12EU</vt:lpstr>
      <vt:lpstr>MinionPro-It</vt:lpstr>
      <vt:lpstr>MinionPro-Regular</vt:lpstr>
      <vt:lpstr>MyriadPro-BoldCond</vt:lpstr>
      <vt:lpstr>Symbol</vt:lpstr>
      <vt:lpstr>Times New Roman</vt:lpstr>
      <vt:lpstr>TT5C1o00</vt:lpstr>
      <vt:lpstr>TT5C8o00</vt:lpstr>
      <vt:lpstr>TT5CCo00</vt:lpstr>
      <vt:lpstr>Wingdings</vt:lpstr>
      <vt:lpstr>2_Comarch_potx_big_v3_poprawki</vt:lpstr>
      <vt:lpstr>CENTRUM SZKOLENIOWE COMARCH</vt:lpstr>
      <vt:lpstr>Prezentacja programu PowerPoint</vt:lpstr>
      <vt:lpstr>Prezentacja programu PowerPoint</vt:lpstr>
      <vt:lpstr>Prezentacja programu PowerPoint</vt:lpstr>
      <vt:lpstr>Prezentacja programu PowerPoint</vt:lpstr>
      <vt:lpstr>Historia języka Python:</vt:lpstr>
      <vt:lpstr>Kalendarium</vt:lpstr>
      <vt:lpstr>Co dalej z językiem Python</vt:lpstr>
      <vt:lpstr>Wersjonowanie języka Python</vt:lpstr>
      <vt:lpstr>Idea języka:</vt:lpstr>
      <vt:lpstr>Zastosowania języka Python</vt:lpstr>
      <vt:lpstr>Zastosowania języka Python</vt:lpstr>
      <vt:lpstr>Specyfikacja PEP</vt:lpstr>
      <vt:lpstr>Znaki odstępu </vt:lpstr>
      <vt:lpstr>Prezentacja programu PowerPoint</vt:lpstr>
      <vt:lpstr>Prezentacja programu PowerPoint</vt:lpstr>
      <vt:lpstr>Polecenia i wyrażenia </vt:lpstr>
      <vt:lpstr>Prezentacja programu PowerPoint</vt:lpstr>
      <vt:lpstr>Polecenia import</vt:lpstr>
      <vt:lpstr>Przykład PEP8</vt:lpstr>
      <vt:lpstr>Przykład importów PEP8</vt:lpstr>
      <vt:lpstr>Instalator interpretera Python</vt:lpstr>
      <vt:lpstr>Środowisko programistyczne</vt:lpstr>
      <vt:lpstr>Prezentacja programu PowerPoint</vt:lpstr>
      <vt:lpstr>Prezentacja programu PowerPoint</vt:lpstr>
      <vt:lpstr>Typy i zmienne</vt:lpstr>
      <vt:lpstr>Wprowadzenie do składni języka Python</vt:lpstr>
      <vt:lpstr>Prezentacja programu PowerPoint</vt:lpstr>
      <vt:lpstr>Prezentacja programu PowerPoint</vt:lpstr>
      <vt:lpstr>Podział operatorów</vt:lpstr>
      <vt:lpstr>Typy danych</vt:lpstr>
      <vt:lpstr>Co to jest zmienna?</vt:lpstr>
      <vt:lpstr>Typy liczbowe</vt:lpstr>
      <vt:lpstr>Liczby zmiennoprzecinkowe</vt:lpstr>
      <vt:lpstr>Napisy</vt:lpstr>
      <vt:lpstr>Typ bool</vt:lpstr>
      <vt:lpstr>Kolekcje</vt:lpstr>
      <vt:lpstr>Lista (list)</vt:lpstr>
      <vt:lpstr>Lista</vt:lpstr>
      <vt:lpstr>Inicjalizacja listy</vt:lpstr>
      <vt:lpstr>Podstawowe operacje na listach</vt:lpstr>
      <vt:lpstr>Dostęp do elementów</vt:lpstr>
      <vt:lpstr>Wyświetlanie cykliczne elementów z listy</vt:lpstr>
      <vt:lpstr>KROTKA(TUPLE)</vt:lpstr>
      <vt:lpstr>Tworzenie krotki (tuple)</vt:lpstr>
      <vt:lpstr>Operacje na krotkach</vt:lpstr>
      <vt:lpstr>Przykład operacji na krotkach</vt:lpstr>
      <vt:lpstr>Sprawdzanie zawartości krotki</vt:lpstr>
      <vt:lpstr>Krotka - przykład</vt:lpstr>
      <vt:lpstr>Słownik (dictionary)</vt:lpstr>
      <vt:lpstr>Indeksowanie elementów słownika</vt:lpstr>
      <vt:lpstr>Przykład słownika</vt:lpstr>
      <vt:lpstr>Wyświetlanie struktur słownika</vt:lpstr>
      <vt:lpstr>Przykład na wyświetlanie danych ze słownika</vt:lpstr>
      <vt:lpstr>Zbiór (set)</vt:lpstr>
      <vt:lpstr>Co to zbiory (sets) w języku Python?</vt:lpstr>
      <vt:lpstr>Operacje na zbiorach</vt:lpstr>
      <vt:lpstr>Operacje na zbiorach</vt:lpstr>
      <vt:lpstr>Przykład  operacje na zbiorach</vt:lpstr>
      <vt:lpstr>Programowanie funkcyjne  paradygmaty</vt:lpstr>
      <vt:lpstr>Programowanie funkcyjne</vt:lpstr>
      <vt:lpstr>Funkcja</vt:lpstr>
      <vt:lpstr>Funkcja</vt:lpstr>
      <vt:lpstr>Instrukcje - instrukcja warunkowa</vt:lpstr>
      <vt:lpstr>Programowanie obiektowe</vt:lpstr>
      <vt:lpstr>PROGRAMOWANIE OBIEKTOWE</vt:lpstr>
      <vt:lpstr>Paradygmaty programowania obiektowego</vt:lpstr>
      <vt:lpstr>Paradygmaty programowania obiektowego</vt:lpstr>
      <vt:lpstr>Tworzenie klas</vt:lpstr>
      <vt:lpstr>dziedziczenie</vt:lpstr>
      <vt:lpstr>wielodziedziczenie</vt:lpstr>
      <vt:lpstr>Klasa abstrakcyjna</vt:lpstr>
      <vt:lpstr>Obsługa błędu  - wyjatki</vt:lpstr>
      <vt:lpstr>Dostęp do plików i OS</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Moduły pythona dla obsługi xml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Slajd 1</dc:title>
  <dc:creator>Dominik Pietruszka</dc:creator>
  <cp:lastModifiedBy>Marcin Albiniak</cp:lastModifiedBy>
  <cp:revision>261</cp:revision>
  <dcterms:created xsi:type="dcterms:W3CDTF">2015-08-12T08:39:11Z</dcterms:created>
  <dcterms:modified xsi:type="dcterms:W3CDTF">2024-03-25T08:51:32Z</dcterms:modified>
</cp:coreProperties>
</file>